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59" r:id="rId5"/>
    <p:sldId id="268" r:id="rId6"/>
    <p:sldId id="269" r:id="rId7"/>
    <p:sldId id="257" r:id="rId8"/>
    <p:sldId id="260" r:id="rId9"/>
    <p:sldId id="261" r:id="rId10"/>
    <p:sldId id="258" r:id="rId11"/>
    <p:sldId id="262" r:id="rId12"/>
    <p:sldId id="267" r:id="rId13"/>
    <p:sldId id="265" r:id="rId14"/>
    <p:sldId id="266" r:id="rId15"/>
    <p:sldId id="263" r:id="rId16"/>
    <p:sldId id="264" r:id="rId17"/>
    <p:sldId id="271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57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5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7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457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32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146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0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40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88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48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09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C1C2-11B8-4768-A4F0-76099776FA0B}" type="datetimeFigureOut">
              <a:rPr lang="fi-FI" smtClean="0"/>
              <a:pPr/>
              <a:t>21.9.2012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C67B-077A-4B2B-A322-E5A9C0494158}" type="slidenum">
              <a:rPr lang="fi-FI" smtClean="0"/>
              <a:pPr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980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bg1"/>
                </a:solidFill>
              </a:rPr>
              <a:t>Primary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care</a:t>
            </a:r>
            <a:r>
              <a:rPr lang="fi-FI" dirty="0" smtClean="0">
                <a:solidFill>
                  <a:schemeClr val="bg1"/>
                </a:solidFill>
              </a:rPr>
              <a:t> in Finland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Trends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 2010 – 2012</a:t>
            </a:r>
          </a:p>
          <a:p>
            <a:endParaRPr lang="fi-FI" dirty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In Särö 6.9.2012</a:t>
            </a:r>
          </a:p>
          <a:p>
            <a:pPr algn="r"/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Arto Virtanen</a:t>
            </a:r>
            <a:endParaRPr lang="fi-FI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General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medicine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is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improving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its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</a:t>
            </a:r>
            <a:endParaRPr lang="fi-FI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Lack</a:t>
            </a:r>
            <a:r>
              <a:rPr lang="fi-FI" dirty="0" smtClean="0"/>
              <a:t> of </a:t>
            </a:r>
            <a:r>
              <a:rPr lang="fi-FI" dirty="0" err="1" smtClean="0"/>
              <a:t>GP:s</a:t>
            </a:r>
            <a:r>
              <a:rPr lang="fi-FI" dirty="0" smtClean="0"/>
              <a:t> is </a:t>
            </a:r>
            <a:r>
              <a:rPr lang="fi-FI" dirty="0" err="1" smtClean="0"/>
              <a:t>lessening</a:t>
            </a:r>
            <a:r>
              <a:rPr lang="fi-FI" dirty="0" smtClean="0"/>
              <a:t> (</a:t>
            </a:r>
            <a:r>
              <a:rPr lang="fi-FI" dirty="0" err="1" smtClean="0"/>
              <a:t>partly</a:t>
            </a:r>
            <a:r>
              <a:rPr lang="fi-FI" dirty="0" smtClean="0"/>
              <a:t>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gone</a:t>
            </a:r>
            <a:r>
              <a:rPr lang="fi-FI" dirty="0" smtClean="0"/>
              <a:t>)</a:t>
            </a:r>
          </a:p>
          <a:p>
            <a:r>
              <a:rPr lang="fi-FI" dirty="0" smtClean="0"/>
              <a:t>General </a:t>
            </a:r>
            <a:r>
              <a:rPr lang="fi-FI" dirty="0" err="1" smtClean="0"/>
              <a:t>practice</a:t>
            </a:r>
            <a:r>
              <a:rPr lang="fi-FI" dirty="0" smtClean="0"/>
              <a:t> as a </a:t>
            </a:r>
            <a:r>
              <a:rPr lang="fi-FI" dirty="0" err="1" smtClean="0"/>
              <a:t>speciality</a:t>
            </a:r>
            <a:r>
              <a:rPr lang="fi-FI" dirty="0" smtClean="0"/>
              <a:t> is </a:t>
            </a:r>
            <a:r>
              <a:rPr lang="fi-FI" dirty="0" err="1" smtClean="0"/>
              <a:t>gaining</a:t>
            </a:r>
            <a:r>
              <a:rPr lang="fi-FI" dirty="0" smtClean="0"/>
              <a:t> </a:t>
            </a:r>
            <a:r>
              <a:rPr lang="fi-FI" dirty="0" err="1" smtClean="0"/>
              <a:t>popularity</a:t>
            </a:r>
            <a:endParaRPr lang="fi-FI" dirty="0" smtClean="0"/>
          </a:p>
          <a:p>
            <a:r>
              <a:rPr lang="fi-FI" dirty="0" smtClean="0"/>
              <a:t>1.1.2012 </a:t>
            </a:r>
            <a:r>
              <a:rPr lang="fi-FI" dirty="0" err="1" smtClean="0"/>
              <a:t>specialists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fields</a:t>
            </a:r>
            <a:r>
              <a:rPr lang="fi-FI" dirty="0"/>
              <a:t>:</a:t>
            </a:r>
            <a:endParaRPr lang="fi-FI" dirty="0" smtClean="0"/>
          </a:p>
          <a:p>
            <a:pPr lvl="1"/>
            <a:r>
              <a:rPr lang="fi-FI" b="1" dirty="0" smtClean="0"/>
              <a:t>General </a:t>
            </a:r>
            <a:r>
              <a:rPr lang="fi-FI" b="1" dirty="0" err="1" smtClean="0"/>
              <a:t>medicine</a:t>
            </a:r>
            <a:r>
              <a:rPr lang="fi-FI" b="1" dirty="0" smtClean="0"/>
              <a:t>: 2882</a:t>
            </a:r>
          </a:p>
          <a:p>
            <a:pPr lvl="1"/>
            <a:r>
              <a:rPr lang="fi-FI" dirty="0" err="1" smtClean="0"/>
              <a:t>Internal</a:t>
            </a:r>
            <a:r>
              <a:rPr lang="fi-FI" dirty="0" smtClean="0"/>
              <a:t> </a:t>
            </a:r>
            <a:r>
              <a:rPr lang="fi-FI" dirty="0" err="1" smtClean="0"/>
              <a:t>medicine</a:t>
            </a:r>
            <a:r>
              <a:rPr lang="fi-FI" dirty="0" smtClean="0"/>
              <a:t> 1659, </a:t>
            </a:r>
            <a:r>
              <a:rPr lang="fi-FI" dirty="0" err="1" smtClean="0"/>
              <a:t>psychiatry</a:t>
            </a:r>
            <a:r>
              <a:rPr lang="fi-FI" dirty="0" smtClean="0"/>
              <a:t> 1340, General </a:t>
            </a:r>
            <a:r>
              <a:rPr lang="fi-FI" dirty="0" err="1" smtClean="0"/>
              <a:t>surgery</a:t>
            </a:r>
            <a:r>
              <a:rPr lang="fi-FI" dirty="0" smtClean="0"/>
              <a:t> 1266, </a:t>
            </a:r>
            <a:r>
              <a:rPr lang="fi-FI" dirty="0" err="1" smtClean="0"/>
              <a:t>occupational</a:t>
            </a:r>
            <a:r>
              <a:rPr lang="fi-FI" dirty="0" smtClean="0"/>
              <a:t> </a:t>
            </a:r>
            <a:r>
              <a:rPr lang="fi-FI" dirty="0" err="1" smtClean="0"/>
              <a:t>healthcare</a:t>
            </a:r>
            <a:r>
              <a:rPr lang="fi-FI" dirty="0" smtClean="0"/>
              <a:t> 1007</a:t>
            </a:r>
          </a:p>
        </p:txBody>
      </p:sp>
    </p:spTree>
    <p:extLst>
      <p:ext uri="{BB962C8B-B14F-4D97-AF65-F5344CB8AC3E}">
        <p14:creationId xmlns:p14="http://schemas.microsoft.com/office/powerpoint/2010/main" val="3542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i-FI" dirty="0" err="1" smtClean="0"/>
              <a:t>Work-happiness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2200" dirty="0" smtClean="0"/>
              <a:t>(Lääkärilehti: </a:t>
            </a:r>
            <a:r>
              <a:rPr lang="fi-FI" sz="2200" b="1" dirty="0" smtClean="0"/>
              <a:t>Harri </a:t>
            </a:r>
            <a:r>
              <a:rPr lang="fi-FI" sz="2200" b="1" dirty="0"/>
              <a:t>Haimakainen, Arto Vehviläinen, Esko </a:t>
            </a:r>
            <a:r>
              <a:rPr lang="fi-FI" sz="2200" b="1" dirty="0" smtClean="0"/>
              <a:t>Kumpusalo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 err="1"/>
              <a:t>Vsk</a:t>
            </a:r>
            <a:r>
              <a:rPr lang="fi-FI" sz="2200" dirty="0"/>
              <a:t>. 66 • </a:t>
            </a:r>
            <a:r>
              <a:rPr lang="fi-FI" sz="2200" dirty="0" err="1"/>
              <a:t>Nr</a:t>
            </a:r>
            <a:r>
              <a:rPr lang="fi-FI" sz="2200" dirty="0"/>
              <a:t>: 42 / </a:t>
            </a:r>
            <a:r>
              <a:rPr lang="fi-FI" sz="2200" b="1" dirty="0"/>
              <a:t>2011</a:t>
            </a:r>
            <a:r>
              <a:rPr lang="fi-FI" sz="2200" dirty="0"/>
              <a:t> • s. 3133 - 3138</a:t>
            </a:r>
            <a:r>
              <a:rPr lang="fi-FI" sz="2200" dirty="0" smtClean="0"/>
              <a:t>)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”I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suggest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in a </a:t>
            </a:r>
            <a:r>
              <a:rPr lang="fi-FI" dirty="0" err="1" smtClean="0"/>
              <a:t>health-center</a:t>
            </a:r>
            <a:r>
              <a:rPr lang="fi-FI" dirty="0" smtClean="0"/>
              <a:t> as a </a:t>
            </a:r>
            <a:r>
              <a:rPr lang="fi-FI" dirty="0" err="1" smtClean="0"/>
              <a:t>career</a:t>
            </a:r>
            <a:r>
              <a:rPr lang="fi-FI" dirty="0" smtClean="0"/>
              <a:t> for my </a:t>
            </a:r>
            <a:r>
              <a:rPr lang="fi-FI" dirty="0" err="1" smtClean="0"/>
              <a:t>children</a:t>
            </a:r>
            <a:r>
              <a:rPr lang="fi-FI" dirty="0" smtClean="0"/>
              <a:t>”</a:t>
            </a:r>
          </a:p>
          <a:p>
            <a:pPr lvl="1"/>
            <a:r>
              <a:rPr lang="fi-FI" dirty="0" smtClean="0"/>
              <a:t>2002	39%</a:t>
            </a:r>
          </a:p>
          <a:p>
            <a:pPr lvl="1"/>
            <a:r>
              <a:rPr lang="fi-FI" dirty="0" smtClean="0"/>
              <a:t>2006	52%</a:t>
            </a:r>
          </a:p>
          <a:p>
            <a:pPr lvl="1"/>
            <a:r>
              <a:rPr lang="fi-FI" dirty="0" smtClean="0"/>
              <a:t>2010	60%</a:t>
            </a:r>
          </a:p>
          <a:p>
            <a:r>
              <a:rPr lang="fi-FI" dirty="0" smtClean="0"/>
              <a:t>”</a:t>
            </a:r>
            <a:r>
              <a:rPr lang="fi-FI" dirty="0" err="1" smtClean="0"/>
              <a:t>Working</a:t>
            </a:r>
            <a:r>
              <a:rPr lang="fi-FI" dirty="0" smtClean="0"/>
              <a:t> in a </a:t>
            </a:r>
            <a:r>
              <a:rPr lang="fi-FI" dirty="0" err="1" smtClean="0"/>
              <a:t>health-center</a:t>
            </a:r>
            <a:r>
              <a:rPr lang="fi-FI" dirty="0" smtClean="0"/>
              <a:t> </a:t>
            </a:r>
            <a:r>
              <a:rPr lang="fi-FI" dirty="0" err="1" smtClean="0"/>
              <a:t>takes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my </a:t>
            </a:r>
            <a:r>
              <a:rPr lang="fi-FI" dirty="0" err="1" smtClean="0"/>
              <a:t>powers</a:t>
            </a:r>
            <a:r>
              <a:rPr lang="fi-FI" dirty="0" smtClean="0"/>
              <a:t>”</a:t>
            </a:r>
          </a:p>
          <a:p>
            <a:pPr lvl="1"/>
            <a:r>
              <a:rPr lang="fi-FI" dirty="0" smtClean="0"/>
              <a:t>2002	60%</a:t>
            </a:r>
          </a:p>
          <a:p>
            <a:pPr lvl="1"/>
            <a:r>
              <a:rPr lang="fi-FI" dirty="0" smtClean="0"/>
              <a:t>2006	48%</a:t>
            </a:r>
          </a:p>
          <a:p>
            <a:pPr lvl="1"/>
            <a:r>
              <a:rPr lang="fi-FI" dirty="0" smtClean="0"/>
              <a:t>2010	44%</a:t>
            </a:r>
          </a:p>
          <a:p>
            <a:r>
              <a:rPr lang="fi-FI" dirty="0" smtClean="0"/>
              <a:t>”I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able</a:t>
            </a:r>
            <a:r>
              <a:rPr lang="fi-FI" dirty="0" smtClean="0"/>
              <a:t> to </a:t>
            </a:r>
            <a:r>
              <a:rPr lang="fi-FI" dirty="0" err="1" smtClean="0"/>
              <a:t>work</a:t>
            </a:r>
            <a:r>
              <a:rPr lang="fi-FI" dirty="0" smtClean="0"/>
              <a:t> in a </a:t>
            </a:r>
            <a:r>
              <a:rPr lang="fi-FI" dirty="0" err="1" smtClean="0"/>
              <a:t>health</a:t>
            </a:r>
            <a:r>
              <a:rPr lang="fi-FI" dirty="0" smtClean="0"/>
              <a:t> center </a:t>
            </a:r>
            <a:r>
              <a:rPr lang="fi-FI" dirty="0" err="1" smtClean="0"/>
              <a:t>up</a:t>
            </a:r>
            <a:r>
              <a:rPr lang="fi-FI" dirty="0" smtClean="0"/>
              <a:t> the </a:t>
            </a:r>
            <a:r>
              <a:rPr lang="fi-FI" dirty="0" err="1" smtClean="0"/>
              <a:t>retirement</a:t>
            </a:r>
            <a:r>
              <a:rPr lang="fi-FI" dirty="0" smtClean="0"/>
              <a:t> </a:t>
            </a:r>
            <a:r>
              <a:rPr lang="fi-FI" dirty="0" err="1" smtClean="0"/>
              <a:t>age</a:t>
            </a:r>
            <a:r>
              <a:rPr lang="fi-FI" dirty="0" smtClean="0"/>
              <a:t>”</a:t>
            </a:r>
          </a:p>
          <a:p>
            <a:pPr lvl="1"/>
            <a:r>
              <a:rPr lang="fi-FI" dirty="0" smtClean="0"/>
              <a:t>2002	47%</a:t>
            </a:r>
          </a:p>
          <a:p>
            <a:pPr lvl="1"/>
            <a:r>
              <a:rPr lang="fi-FI" dirty="0" smtClean="0"/>
              <a:t>2006	60%</a:t>
            </a:r>
          </a:p>
          <a:p>
            <a:pPr lvl="1"/>
            <a:r>
              <a:rPr lang="fi-FI" dirty="0" smtClean="0"/>
              <a:t>2010	66%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09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4525963"/>
          </a:xfrm>
        </p:spPr>
        <p:txBody>
          <a:bodyPr>
            <a:normAutofit fontScale="92500"/>
          </a:bodyPr>
          <a:lstStyle/>
          <a:p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part-time</a:t>
            </a:r>
            <a:r>
              <a:rPr lang="fi-FI" dirty="0"/>
              <a:t>:</a:t>
            </a:r>
          </a:p>
          <a:p>
            <a:pPr lvl="1"/>
            <a:r>
              <a:rPr lang="fi-FI" dirty="0"/>
              <a:t>1996 5% and  2010 20% of </a:t>
            </a:r>
            <a:r>
              <a:rPr lang="fi-FI" dirty="0" err="1"/>
              <a:t>GP:s</a:t>
            </a:r>
            <a:endParaRPr lang="fi-FI" dirty="0"/>
          </a:p>
          <a:p>
            <a:pPr lvl="1"/>
            <a:r>
              <a:rPr lang="fi-FI" dirty="0"/>
              <a:t>Of </a:t>
            </a:r>
            <a:r>
              <a:rPr lang="fi-FI" dirty="0" err="1" smtClean="0"/>
              <a:t>these</a:t>
            </a:r>
            <a:r>
              <a:rPr lang="fi-FI" dirty="0" smtClean="0"/>
              <a:t>: </a:t>
            </a:r>
            <a:r>
              <a:rPr lang="fi-FI" dirty="0" err="1"/>
              <a:t>women</a:t>
            </a:r>
            <a:r>
              <a:rPr lang="fi-FI" dirty="0"/>
              <a:t> 2/3 and 1/3 </a:t>
            </a:r>
            <a:r>
              <a:rPr lang="fi-FI" dirty="0" err="1"/>
              <a:t>men</a:t>
            </a:r>
            <a:r>
              <a:rPr lang="fi-FI" dirty="0"/>
              <a:t>, </a:t>
            </a:r>
            <a:r>
              <a:rPr lang="fi-FI" dirty="0" smtClean="0"/>
              <a:t>the </a:t>
            </a:r>
            <a:r>
              <a:rPr lang="fi-FI" dirty="0" err="1" smtClean="0"/>
              <a:t>same</a:t>
            </a:r>
            <a:r>
              <a:rPr lang="fi-FI" dirty="0" smtClean="0"/>
              <a:t> </a:t>
            </a:r>
            <a:r>
              <a:rPr lang="fi-FI" dirty="0" err="1" smtClean="0"/>
              <a:t>percentage</a:t>
            </a:r>
            <a:r>
              <a:rPr lang="fi-FI" dirty="0" smtClean="0"/>
              <a:t> in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age</a:t>
            </a:r>
            <a:r>
              <a:rPr lang="fi-FI" dirty="0"/>
              <a:t> </a:t>
            </a:r>
            <a:r>
              <a:rPr lang="fi-FI" dirty="0" err="1" smtClean="0"/>
              <a:t>groups</a:t>
            </a:r>
            <a:endParaRPr lang="fi-FI" dirty="0" smtClean="0"/>
          </a:p>
          <a:p>
            <a:pPr lvl="1"/>
            <a:endParaRPr lang="fi-FI" dirty="0"/>
          </a:p>
          <a:p>
            <a:r>
              <a:rPr lang="fi-FI" b="1" dirty="0" smtClean="0"/>
              <a:t>ICPC </a:t>
            </a:r>
            <a:r>
              <a:rPr lang="fi-FI" b="1" dirty="0" err="1" smtClean="0"/>
              <a:t>vs</a:t>
            </a:r>
            <a:r>
              <a:rPr lang="fi-FI" b="1" dirty="0" smtClean="0"/>
              <a:t> ICD 10 in Finland:</a:t>
            </a:r>
          </a:p>
          <a:p>
            <a:pPr lvl="1"/>
            <a:r>
              <a:rPr lang="fi-FI" dirty="0" err="1" smtClean="0"/>
              <a:t>Physicians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ICD 10 (</a:t>
            </a:r>
            <a:r>
              <a:rPr lang="fi-FI" dirty="0" err="1" smtClean="0"/>
              <a:t>except</a:t>
            </a:r>
            <a:r>
              <a:rPr lang="fi-FI" dirty="0" smtClean="0"/>
              <a:t> a </a:t>
            </a:r>
            <a:r>
              <a:rPr lang="fi-FI" dirty="0" err="1" smtClean="0"/>
              <a:t>couple</a:t>
            </a:r>
            <a:r>
              <a:rPr lang="fi-FI" dirty="0" smtClean="0"/>
              <a:t> of </a:t>
            </a:r>
            <a:r>
              <a:rPr lang="fi-FI" dirty="0" err="1" smtClean="0"/>
              <a:t>municipalities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Nurses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ICPC</a:t>
            </a:r>
          </a:p>
          <a:p>
            <a:pPr lvl="1"/>
            <a:r>
              <a:rPr lang="fi-FI" dirty="0" smtClean="0"/>
              <a:t>National data </a:t>
            </a:r>
            <a:r>
              <a:rPr lang="fi-FI" dirty="0" err="1" smtClean="0"/>
              <a:t>collection</a:t>
            </a:r>
            <a:r>
              <a:rPr lang="fi-FI" dirty="0" smtClean="0"/>
              <a:t> of </a:t>
            </a:r>
            <a:r>
              <a:rPr lang="fi-FI" dirty="0" err="1" smtClean="0"/>
              <a:t>either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18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Officially</a:t>
            </a:r>
            <a:r>
              <a:rPr lang="fi-FI" dirty="0"/>
              <a:t> 2 </a:t>
            </a:r>
            <a:r>
              <a:rPr lang="fi-FI" dirty="0" err="1"/>
              <a:t>payment</a:t>
            </a:r>
            <a:r>
              <a:rPr lang="fi-FI" dirty="0"/>
              <a:t> </a:t>
            </a:r>
            <a:r>
              <a:rPr lang="fi-FI" dirty="0" err="1" smtClean="0"/>
              <a:t>systems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 dirty="0" err="1" smtClean="0">
                <a:solidFill>
                  <a:schemeClr val="tx2"/>
                </a:solidFill>
              </a:rPr>
              <a:t>Own</a:t>
            </a:r>
            <a:r>
              <a:rPr lang="fi-FI" b="1" dirty="0" smtClean="0">
                <a:solidFill>
                  <a:schemeClr val="tx2"/>
                </a:solidFill>
              </a:rPr>
              <a:t> GP</a:t>
            </a:r>
          </a:p>
          <a:p>
            <a:pPr lvl="1"/>
            <a:r>
              <a:rPr lang="fi-FI" dirty="0" err="1" smtClean="0"/>
              <a:t>Responsibility</a:t>
            </a:r>
            <a:r>
              <a:rPr lang="fi-FI" dirty="0" smtClean="0"/>
              <a:t> to </a:t>
            </a:r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of a </a:t>
            </a:r>
            <a:r>
              <a:rPr lang="fi-FI" dirty="0" err="1" smtClean="0"/>
              <a:t>named</a:t>
            </a:r>
            <a:r>
              <a:rPr lang="fi-FI" dirty="0" smtClean="0"/>
              <a:t> </a:t>
            </a:r>
            <a:r>
              <a:rPr lang="fi-FI" dirty="0" err="1" smtClean="0"/>
              <a:t>population</a:t>
            </a:r>
            <a:endParaRPr lang="fi-FI" dirty="0" smtClean="0"/>
          </a:p>
          <a:p>
            <a:pPr lvl="2"/>
            <a:r>
              <a:rPr lang="fi-FI" dirty="0" err="1" smtClean="0"/>
              <a:t>Populations</a:t>
            </a:r>
            <a:r>
              <a:rPr lang="fi-FI" dirty="0" smtClean="0"/>
              <a:t> </a:t>
            </a:r>
            <a:r>
              <a:rPr lang="fi-FI" dirty="0" err="1" smtClean="0"/>
              <a:t>usually</a:t>
            </a:r>
            <a:r>
              <a:rPr lang="fi-FI" dirty="0" smtClean="0"/>
              <a:t> 1800-2700</a:t>
            </a:r>
          </a:p>
          <a:p>
            <a:pPr lvl="1"/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measured</a:t>
            </a:r>
            <a:endParaRPr lang="fi-FI" dirty="0" smtClean="0"/>
          </a:p>
          <a:p>
            <a:pPr lvl="1"/>
            <a:r>
              <a:rPr lang="fi-FI" dirty="0" smtClean="0"/>
              <a:t>25-40% of </a:t>
            </a:r>
            <a:r>
              <a:rPr lang="fi-FI" dirty="0" err="1" smtClean="0"/>
              <a:t>payment</a:t>
            </a:r>
            <a:r>
              <a:rPr lang="fi-FI" dirty="0" smtClean="0"/>
              <a:t> </a:t>
            </a:r>
            <a:r>
              <a:rPr lang="fi-FI" dirty="0" err="1" smtClean="0"/>
              <a:t>depending</a:t>
            </a:r>
            <a:r>
              <a:rPr lang="fi-FI" dirty="0" smtClean="0"/>
              <a:t> on the </a:t>
            </a:r>
            <a:r>
              <a:rPr lang="fi-FI" dirty="0" err="1" smtClean="0"/>
              <a:t>workload</a:t>
            </a:r>
            <a:r>
              <a:rPr lang="fi-FI" dirty="0" smtClean="0"/>
              <a:t> (</a:t>
            </a:r>
            <a:r>
              <a:rPr lang="fi-FI" dirty="0" err="1" smtClean="0"/>
              <a:t>fee</a:t>
            </a:r>
            <a:r>
              <a:rPr lang="fi-FI" dirty="0" smtClean="0"/>
              <a:t> for </a:t>
            </a:r>
            <a:r>
              <a:rPr lang="fi-FI" dirty="0" err="1" smtClean="0"/>
              <a:t>service</a:t>
            </a:r>
            <a:r>
              <a:rPr lang="fi-FI" dirty="0" smtClean="0"/>
              <a:t>)</a:t>
            </a:r>
          </a:p>
          <a:p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</a:rPr>
              <a:t>Traditional</a:t>
            </a:r>
            <a:endParaRPr lang="fi-FI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i-FI" dirty="0" smtClean="0"/>
              <a:t>37 </a:t>
            </a:r>
            <a:r>
              <a:rPr lang="fi-FI" dirty="0" err="1" smtClean="0"/>
              <a:t>hours/week</a:t>
            </a:r>
            <a:endParaRPr lang="fi-FI" dirty="0" smtClean="0"/>
          </a:p>
          <a:p>
            <a:pPr lvl="1"/>
            <a:r>
              <a:rPr lang="fi-FI" dirty="0" smtClean="0"/>
              <a:t>10% of </a:t>
            </a:r>
            <a:r>
              <a:rPr lang="fi-FI" dirty="0" err="1" smtClean="0"/>
              <a:t>payment</a:t>
            </a:r>
            <a:r>
              <a:rPr lang="fi-FI" dirty="0" smtClean="0"/>
              <a:t> </a:t>
            </a:r>
            <a:r>
              <a:rPr lang="fi-FI" dirty="0" err="1" smtClean="0"/>
              <a:t>depends</a:t>
            </a:r>
            <a:r>
              <a:rPr lang="fi-FI" dirty="0" smtClean="0"/>
              <a:t> on the </a:t>
            </a:r>
            <a:r>
              <a:rPr lang="fi-FI" dirty="0" err="1" smtClean="0"/>
              <a:t>workload</a:t>
            </a:r>
            <a:r>
              <a:rPr lang="fi-FI" dirty="0" smtClean="0"/>
              <a:t> (</a:t>
            </a:r>
            <a:r>
              <a:rPr lang="fi-FI" dirty="0" err="1" smtClean="0"/>
              <a:t>fees</a:t>
            </a:r>
            <a:r>
              <a:rPr lang="fi-FI" dirty="0" smtClean="0"/>
              <a:t> for </a:t>
            </a:r>
            <a:r>
              <a:rPr lang="fi-FI" dirty="0" err="1" smtClean="0"/>
              <a:t>service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Many-many</a:t>
            </a:r>
            <a:r>
              <a:rPr lang="fi-FI" dirty="0" smtClean="0"/>
              <a:t>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agreements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Now</a:t>
            </a:r>
            <a:r>
              <a:rPr lang="fi-FI" dirty="0" smtClean="0"/>
              <a:t> the </a:t>
            </a:r>
            <a:r>
              <a:rPr lang="fi-FI" dirty="0" err="1" smtClean="0"/>
              <a:t>majority</a:t>
            </a:r>
            <a:r>
              <a:rPr lang="fi-FI" dirty="0" smtClean="0"/>
              <a:t> of </a:t>
            </a:r>
            <a:r>
              <a:rPr lang="fi-FI" dirty="0" err="1" smtClean="0"/>
              <a:t>GP:s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locally</a:t>
            </a:r>
            <a:r>
              <a:rPr lang="fi-FI" dirty="0" smtClean="0"/>
              <a:t> </a:t>
            </a:r>
            <a:r>
              <a:rPr lang="fi-FI" dirty="0" err="1" smtClean="0"/>
              <a:t>agreed</a:t>
            </a:r>
            <a:r>
              <a:rPr lang="fi-FI" dirty="0" smtClean="0"/>
              <a:t> </a:t>
            </a:r>
            <a:r>
              <a:rPr lang="fi-FI" dirty="0" err="1" smtClean="0"/>
              <a:t>work/payment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endParaRPr lang="fi-FI" dirty="0" smtClean="0"/>
          </a:p>
          <a:p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 center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agreements</a:t>
            </a:r>
            <a:endParaRPr lang="fi-FI" dirty="0" smtClean="0"/>
          </a:p>
          <a:p>
            <a:r>
              <a:rPr lang="fi-FI" b="1" dirty="0" err="1">
                <a:solidFill>
                  <a:schemeClr val="tx2"/>
                </a:solidFill>
              </a:rPr>
              <a:t>List</a:t>
            </a:r>
            <a:r>
              <a:rPr lang="fi-FI" b="1" dirty="0">
                <a:solidFill>
                  <a:schemeClr val="tx2"/>
                </a:solidFill>
              </a:rPr>
              <a:t> </a:t>
            </a:r>
            <a:r>
              <a:rPr lang="fi-FI" b="1" dirty="0" err="1">
                <a:solidFill>
                  <a:schemeClr val="tx2"/>
                </a:solidFill>
              </a:rPr>
              <a:t>models</a:t>
            </a:r>
            <a:endParaRPr lang="fi-FI" b="1" dirty="0">
              <a:solidFill>
                <a:schemeClr val="tx2"/>
              </a:solidFill>
            </a:endParaRPr>
          </a:p>
          <a:p>
            <a:pPr lvl="1"/>
            <a:r>
              <a:rPr lang="fi-FI" dirty="0" err="1" smtClean="0"/>
              <a:t>List</a:t>
            </a:r>
            <a:r>
              <a:rPr lang="fi-FI" dirty="0" smtClean="0"/>
              <a:t> of </a:t>
            </a:r>
            <a:r>
              <a:rPr lang="fi-FI" dirty="0" err="1" smtClean="0"/>
              <a:t>patients</a:t>
            </a:r>
            <a:r>
              <a:rPr lang="fi-FI" dirty="0" smtClean="0"/>
              <a:t> (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patients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patients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Fee</a:t>
            </a:r>
            <a:r>
              <a:rPr lang="fi-FI" dirty="0" smtClean="0"/>
              <a:t> for </a:t>
            </a:r>
            <a:r>
              <a:rPr lang="fi-FI" dirty="0" err="1" smtClean="0"/>
              <a:t>service</a:t>
            </a:r>
            <a:r>
              <a:rPr lang="fi-FI" dirty="0" smtClean="0"/>
              <a:t>: 30-60% of </a:t>
            </a:r>
            <a:r>
              <a:rPr lang="fi-FI" dirty="0" err="1" smtClean="0"/>
              <a:t>total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endParaRPr lang="fi-FI" dirty="0" smtClean="0"/>
          </a:p>
          <a:p>
            <a:pPr lvl="1"/>
            <a:r>
              <a:rPr lang="fi-FI" b="1" dirty="0" err="1" smtClean="0"/>
              <a:t>Worries</a:t>
            </a:r>
            <a:r>
              <a:rPr lang="fi-FI" b="1" dirty="0" smtClean="0"/>
              <a:t>:</a:t>
            </a:r>
            <a:r>
              <a:rPr lang="fi-FI" dirty="0" smtClean="0"/>
              <a:t>  </a:t>
            </a:r>
            <a:r>
              <a:rPr lang="fi-FI" dirty="0" err="1" smtClean="0"/>
              <a:t>Motivates</a:t>
            </a:r>
            <a:r>
              <a:rPr lang="fi-FI" dirty="0" smtClean="0"/>
              <a:t> to </a:t>
            </a:r>
            <a:r>
              <a:rPr lang="fi-FI" dirty="0" err="1" smtClean="0"/>
              <a:t>serve</a:t>
            </a:r>
            <a:r>
              <a:rPr lang="fi-FI" dirty="0" smtClean="0"/>
              <a:t> </a:t>
            </a:r>
            <a:r>
              <a:rPr lang="fi-FI" dirty="0" err="1" smtClean="0"/>
              <a:t>shortly</a:t>
            </a:r>
            <a:r>
              <a:rPr lang="fi-FI" dirty="0" smtClean="0"/>
              <a:t>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simple</a:t>
            </a:r>
            <a:r>
              <a:rPr lang="fi-FI" dirty="0" smtClean="0"/>
              <a:t> </a:t>
            </a:r>
            <a:r>
              <a:rPr lang="fi-FI" dirty="0" err="1" smtClean="0"/>
              <a:t>patients</a:t>
            </a:r>
            <a:endParaRPr lang="fi-FI" dirty="0" smtClean="0"/>
          </a:p>
          <a:p>
            <a:r>
              <a:rPr lang="fi-FI" b="1" dirty="0" err="1" smtClean="0">
                <a:solidFill>
                  <a:schemeClr val="tx2"/>
                </a:solidFill>
              </a:rPr>
              <a:t>Fixed</a:t>
            </a:r>
            <a:r>
              <a:rPr lang="fi-FI" b="1" dirty="0" smtClean="0">
                <a:solidFill>
                  <a:schemeClr val="tx2"/>
                </a:solidFill>
              </a:rPr>
              <a:t> </a:t>
            </a:r>
            <a:r>
              <a:rPr lang="fi-FI" b="1" dirty="0" err="1" smtClean="0">
                <a:solidFill>
                  <a:schemeClr val="tx2"/>
                </a:solidFill>
              </a:rPr>
              <a:t>wages</a:t>
            </a:r>
            <a:endParaRPr lang="fi-FI" b="1" dirty="0" smtClean="0">
              <a:solidFill>
                <a:schemeClr val="tx2"/>
              </a:solidFill>
            </a:endParaRPr>
          </a:p>
          <a:p>
            <a:pPr lvl="1"/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inclusive</a:t>
            </a:r>
            <a:endParaRPr lang="fi-FI" dirty="0" smtClean="0"/>
          </a:p>
          <a:p>
            <a:pPr lvl="1"/>
            <a:r>
              <a:rPr lang="fi-FI" b="1" dirty="0" err="1" smtClean="0"/>
              <a:t>Worries</a:t>
            </a:r>
            <a:r>
              <a:rPr lang="fi-FI" b="1" dirty="0" smtClean="0"/>
              <a:t>: </a:t>
            </a:r>
            <a:r>
              <a:rPr lang="fi-FI" dirty="0" err="1" smtClean="0"/>
              <a:t>Motivates</a:t>
            </a:r>
            <a:r>
              <a:rPr lang="fi-FI" dirty="0" smtClean="0"/>
              <a:t> to </a:t>
            </a:r>
            <a:r>
              <a:rPr lang="fi-FI" dirty="0" err="1" smtClean="0"/>
              <a:t>spend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peacefully</a:t>
            </a:r>
            <a:r>
              <a:rPr lang="fi-FI" dirty="0" smtClean="0"/>
              <a:t> in the </a:t>
            </a:r>
            <a:r>
              <a:rPr lang="fi-FI" dirty="0" err="1" smtClean="0"/>
              <a:t>office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5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Salaries</a:t>
            </a:r>
            <a:r>
              <a:rPr lang="fi-FI" dirty="0" smtClean="0"/>
              <a:t> </a:t>
            </a:r>
            <a:r>
              <a:rPr lang="fi-FI" dirty="0" err="1" smtClean="0"/>
              <a:t>developments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fi-FI" dirty="0" smtClean="0"/>
              <a:t>2012-2013 </a:t>
            </a:r>
            <a:r>
              <a:rPr lang="fi-FI" dirty="0" err="1" smtClean="0"/>
              <a:t>central</a:t>
            </a:r>
            <a:r>
              <a:rPr lang="fi-FI" dirty="0" smtClean="0"/>
              <a:t> </a:t>
            </a:r>
            <a:r>
              <a:rPr lang="fi-FI" dirty="0" err="1" smtClean="0"/>
              <a:t>agreement</a:t>
            </a:r>
            <a:r>
              <a:rPr lang="fi-FI" dirty="0" smtClean="0"/>
              <a:t>: 2,4%</a:t>
            </a:r>
          </a:p>
          <a:p>
            <a:r>
              <a:rPr lang="fi-FI" dirty="0" smtClean="0"/>
              <a:t>2010-2011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Normal</a:t>
            </a:r>
            <a:r>
              <a:rPr lang="fi-FI" dirty="0" smtClean="0"/>
              <a:t>  </a:t>
            </a:r>
            <a:r>
              <a:rPr lang="fi-FI" dirty="0" err="1" smtClean="0"/>
              <a:t>hours</a:t>
            </a:r>
            <a:r>
              <a:rPr lang="fi-FI" dirty="0" smtClean="0"/>
              <a:t> </a:t>
            </a:r>
            <a:r>
              <a:rPr lang="fi-FI" dirty="0" err="1" smtClean="0"/>
              <a:t>wages</a:t>
            </a:r>
            <a:r>
              <a:rPr lang="fi-FI" dirty="0" smtClean="0"/>
              <a:t> +3,6% for </a:t>
            </a:r>
            <a:r>
              <a:rPr lang="fi-FI" dirty="0" err="1" smtClean="0"/>
              <a:t>physicians</a:t>
            </a:r>
            <a:endParaRPr lang="fi-FI" dirty="0" smtClean="0"/>
          </a:p>
          <a:p>
            <a:pPr lvl="2"/>
            <a:r>
              <a:rPr lang="fi-FI" dirty="0" err="1" smtClean="0"/>
              <a:t>Communal-sector</a:t>
            </a:r>
            <a:r>
              <a:rPr lang="fi-FI" dirty="0" smtClean="0"/>
              <a:t> </a:t>
            </a:r>
            <a:r>
              <a:rPr lang="fi-FI" dirty="0" err="1" smtClean="0"/>
              <a:t>alltogether</a:t>
            </a:r>
            <a:r>
              <a:rPr lang="fi-FI" dirty="0" smtClean="0"/>
              <a:t> 2,5%</a:t>
            </a:r>
          </a:p>
          <a:p>
            <a:pPr lvl="1"/>
            <a:r>
              <a:rPr lang="fi-FI" dirty="0" smtClean="0"/>
              <a:t>Total </a:t>
            </a:r>
            <a:r>
              <a:rPr lang="fi-FI" dirty="0" err="1" smtClean="0"/>
              <a:t>wages</a:t>
            </a:r>
            <a:r>
              <a:rPr lang="fi-FI" dirty="0" smtClean="0"/>
              <a:t> the </a:t>
            </a:r>
            <a:r>
              <a:rPr lang="fi-FI" dirty="0" err="1" smtClean="0"/>
              <a:t>difference</a:t>
            </a:r>
            <a:r>
              <a:rPr lang="fi-FI" dirty="0" smtClean="0"/>
              <a:t> 4,3% </a:t>
            </a:r>
            <a:r>
              <a:rPr lang="fi-FI" dirty="0" err="1" smtClean="0"/>
              <a:t>vs</a:t>
            </a:r>
            <a:r>
              <a:rPr lang="fi-FI" dirty="0" smtClean="0"/>
              <a:t> 2,5%</a:t>
            </a:r>
          </a:p>
          <a:p>
            <a:r>
              <a:rPr lang="fi-FI" dirty="0" err="1" smtClean="0"/>
              <a:t>Since</a:t>
            </a:r>
            <a:r>
              <a:rPr lang="fi-FI" dirty="0" smtClean="0"/>
              <a:t> 2000 (</a:t>
            </a:r>
            <a:r>
              <a:rPr lang="fi-FI" dirty="0" err="1" smtClean="0"/>
              <a:t>index</a:t>
            </a:r>
            <a:r>
              <a:rPr lang="fi-FI" dirty="0" smtClean="0"/>
              <a:t> 100) </a:t>
            </a:r>
            <a:r>
              <a:rPr lang="fi-FI" dirty="0" err="1" smtClean="0"/>
              <a:t>wages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risen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Physicians</a:t>
            </a:r>
            <a:r>
              <a:rPr lang="fi-FI" dirty="0" smtClean="0"/>
              <a:t> in the </a:t>
            </a:r>
            <a:r>
              <a:rPr lang="fi-FI" dirty="0" err="1" smtClean="0"/>
              <a:t>communal</a:t>
            </a:r>
            <a:r>
              <a:rPr lang="fi-FI" dirty="0" smtClean="0"/>
              <a:t> </a:t>
            </a:r>
            <a:r>
              <a:rPr lang="fi-FI" dirty="0" err="1" smtClean="0"/>
              <a:t>sector</a:t>
            </a:r>
            <a:r>
              <a:rPr lang="fi-FI" dirty="0" smtClean="0"/>
              <a:t> to 160</a:t>
            </a:r>
          </a:p>
          <a:p>
            <a:pPr lvl="1"/>
            <a:r>
              <a:rPr lang="fi-FI" dirty="0" err="1" smtClean="0"/>
              <a:t>others</a:t>
            </a:r>
            <a:r>
              <a:rPr lang="fi-FI" dirty="0" smtClean="0"/>
              <a:t> in the </a:t>
            </a:r>
            <a:r>
              <a:rPr lang="fi-FI" dirty="0" err="1" smtClean="0"/>
              <a:t>average</a:t>
            </a:r>
            <a:r>
              <a:rPr lang="fi-FI" dirty="0" smtClean="0"/>
              <a:t> to 150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11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Wages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In </a:t>
            </a:r>
            <a:r>
              <a:rPr lang="fi-FI" dirty="0" err="1" smtClean="0"/>
              <a:t>Regular</a:t>
            </a:r>
            <a:r>
              <a:rPr lang="fi-FI" dirty="0" smtClean="0"/>
              <a:t> </a:t>
            </a:r>
            <a:r>
              <a:rPr lang="fi-FI" dirty="0" err="1" smtClean="0"/>
              <a:t>hours</a:t>
            </a:r>
            <a:r>
              <a:rPr lang="fi-FI" dirty="0" smtClean="0"/>
              <a:t> 2011</a:t>
            </a:r>
          </a:p>
          <a:p>
            <a:pPr lvl="1"/>
            <a:r>
              <a:rPr lang="fi-FI" dirty="0" smtClean="0"/>
              <a:t>6500 € / </a:t>
            </a:r>
            <a:r>
              <a:rPr lang="fi-FI" dirty="0" err="1" smtClean="0"/>
              <a:t>month</a:t>
            </a:r>
            <a:r>
              <a:rPr lang="fi-FI" dirty="0" smtClean="0"/>
              <a:t> </a:t>
            </a:r>
            <a:r>
              <a:rPr lang="fi-FI" dirty="0" err="1" smtClean="0"/>
              <a:t>GP:s</a:t>
            </a:r>
            <a:endParaRPr lang="fi-FI" dirty="0" smtClean="0"/>
          </a:p>
          <a:p>
            <a:pPr lvl="1"/>
            <a:r>
              <a:rPr lang="fi-FI" dirty="0" smtClean="0"/>
              <a:t>5800 € / </a:t>
            </a:r>
            <a:r>
              <a:rPr lang="fi-FI" dirty="0" err="1" smtClean="0"/>
              <a:t>month</a:t>
            </a:r>
            <a:r>
              <a:rPr lang="fi-FI" dirty="0" smtClean="0"/>
              <a:t> </a:t>
            </a:r>
            <a:r>
              <a:rPr lang="fi-FI" dirty="0" err="1" smtClean="0"/>
              <a:t>hospital</a:t>
            </a:r>
            <a:r>
              <a:rPr lang="fi-FI" dirty="0" smtClean="0"/>
              <a:t> </a:t>
            </a:r>
            <a:r>
              <a:rPr lang="fi-FI" dirty="0" err="1" smtClean="0"/>
              <a:t>doctors</a:t>
            </a:r>
            <a:endParaRPr lang="fi-FI" dirty="0" smtClean="0"/>
          </a:p>
          <a:p>
            <a:r>
              <a:rPr lang="fi-FI" dirty="0" err="1" smtClean="0"/>
              <a:t>GP:s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r>
              <a:rPr lang="fi-FI" dirty="0" smtClean="0"/>
              <a:t> </a:t>
            </a:r>
            <a:r>
              <a:rPr lang="fi-FI" dirty="0" err="1" smtClean="0"/>
              <a:t>payed</a:t>
            </a:r>
            <a:r>
              <a:rPr lang="fi-FI" dirty="0" smtClean="0"/>
              <a:t> in </a:t>
            </a:r>
            <a:r>
              <a:rPr lang="fi-FI" dirty="0" err="1" smtClean="0"/>
              <a:t>start</a:t>
            </a:r>
            <a:r>
              <a:rPr lang="fi-FI" dirty="0" smtClean="0"/>
              <a:t> of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career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hospitaldoctors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coming</a:t>
            </a:r>
            <a:r>
              <a:rPr lang="fi-FI" dirty="0" smtClean="0"/>
              <a:t> </a:t>
            </a:r>
            <a:r>
              <a:rPr lang="fi-FI" dirty="0" err="1" smtClean="0"/>
              <a:t>slower</a:t>
            </a:r>
            <a:r>
              <a:rPr lang="fi-FI" dirty="0" smtClean="0"/>
              <a:t> to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peak</a:t>
            </a:r>
            <a:endParaRPr lang="fi-FI" dirty="0" smtClean="0"/>
          </a:p>
          <a:p>
            <a:r>
              <a:rPr lang="fi-FI" dirty="0" err="1" smtClean="0"/>
              <a:t>Wagedevelopment</a:t>
            </a:r>
            <a:r>
              <a:rPr lang="fi-FI" dirty="0" smtClean="0"/>
              <a:t> 2009 -2011 </a:t>
            </a:r>
            <a:r>
              <a:rPr lang="fi-FI" dirty="0" err="1" smtClean="0"/>
              <a:t>among</a:t>
            </a:r>
            <a:r>
              <a:rPr lang="fi-FI" dirty="0" smtClean="0"/>
              <a:t> </a:t>
            </a:r>
            <a:r>
              <a:rPr lang="fi-FI" dirty="0" err="1" smtClean="0"/>
              <a:t>GP:s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positive</a:t>
            </a:r>
            <a:endParaRPr lang="fi-FI" dirty="0" smtClean="0"/>
          </a:p>
          <a:p>
            <a:pPr lvl="1"/>
            <a:r>
              <a:rPr lang="fi-FI" dirty="0" err="1" smtClean="0"/>
              <a:t>non</a:t>
            </a:r>
            <a:r>
              <a:rPr lang="fi-FI" dirty="0" smtClean="0"/>
              <a:t> </a:t>
            </a:r>
            <a:r>
              <a:rPr lang="fi-FI" dirty="0" err="1" smtClean="0"/>
              <a:t>specialists</a:t>
            </a:r>
            <a:r>
              <a:rPr lang="fi-FI" dirty="0" smtClean="0"/>
              <a:t>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+ 12,8 %</a:t>
            </a:r>
          </a:p>
          <a:p>
            <a:pPr lvl="1"/>
            <a:r>
              <a:rPr lang="fi-FI" dirty="0" err="1" smtClean="0"/>
              <a:t>specialists</a:t>
            </a:r>
            <a:r>
              <a:rPr lang="fi-FI" dirty="0" smtClean="0"/>
              <a:t>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+ 6,5%</a:t>
            </a:r>
          </a:p>
          <a:p>
            <a:pPr lvl="1"/>
            <a:r>
              <a:rPr lang="fi-FI" dirty="0" err="1" smtClean="0"/>
              <a:t>Difference</a:t>
            </a:r>
            <a:r>
              <a:rPr lang="fi-FI" dirty="0" smtClean="0"/>
              <a:t> </a:t>
            </a:r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600€/month</a:t>
            </a:r>
          </a:p>
        </p:txBody>
      </p:sp>
    </p:spTree>
    <p:extLst>
      <p:ext uri="{BB962C8B-B14F-4D97-AF65-F5344CB8AC3E}">
        <p14:creationId xmlns:p14="http://schemas.microsoft.com/office/powerpoint/2010/main" val="11331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Let´s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keep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 us </a:t>
            </a:r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fit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fi-FI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It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helps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keeping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others</a:t>
            </a:r>
            <a:r>
              <a:rPr lang="fi-FI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bg1">
                    <a:lumMod val="95000"/>
                  </a:schemeClr>
                </a:solidFill>
              </a:rPr>
              <a:t>fit</a:t>
            </a:r>
            <a:endParaRPr lang="fi-FI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7478083" cy="544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0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Topics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reform</a:t>
            </a:r>
            <a:endParaRPr lang="fi-FI" dirty="0" smtClean="0"/>
          </a:p>
          <a:p>
            <a:r>
              <a:rPr lang="fi-FI" dirty="0" err="1" smtClean="0"/>
              <a:t>Privatisation</a:t>
            </a:r>
            <a:endParaRPr lang="fi-FI" dirty="0" smtClean="0"/>
          </a:p>
          <a:p>
            <a:r>
              <a:rPr lang="fi-FI" dirty="0" err="1" smtClean="0"/>
              <a:t>Positive</a:t>
            </a:r>
            <a:r>
              <a:rPr lang="fi-FI" dirty="0" smtClean="0"/>
              <a:t> </a:t>
            </a:r>
            <a:r>
              <a:rPr lang="fi-FI" dirty="0" err="1" smtClean="0"/>
              <a:t>trends</a:t>
            </a:r>
            <a:r>
              <a:rPr lang="fi-FI" dirty="0" smtClean="0"/>
              <a:t> for general </a:t>
            </a:r>
            <a:r>
              <a:rPr lang="fi-FI" dirty="0" err="1" smtClean="0"/>
              <a:t>medicine</a:t>
            </a:r>
            <a:endParaRPr lang="fi-FI" dirty="0" smtClean="0"/>
          </a:p>
          <a:p>
            <a:r>
              <a:rPr lang="fi-FI" dirty="0" err="1" smtClean="0"/>
              <a:t>Salaries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3541776" cy="12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Arto Virtanen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GP in Nurmijärvi </a:t>
            </a:r>
            <a:r>
              <a:rPr lang="fi-FI" dirty="0" err="1" smtClean="0"/>
              <a:t>County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1985</a:t>
            </a:r>
          </a:p>
          <a:p>
            <a:r>
              <a:rPr lang="fi-FI" dirty="0" smtClean="0"/>
              <a:t>Rajamäki Health </a:t>
            </a:r>
            <a:r>
              <a:rPr lang="fi-FI" dirty="0" err="1" smtClean="0"/>
              <a:t>station</a:t>
            </a:r>
            <a:r>
              <a:rPr lang="fi-FI" dirty="0" smtClean="0"/>
              <a:t> in Nurmijärvi:</a:t>
            </a:r>
          </a:p>
          <a:p>
            <a:pPr lvl="1"/>
            <a:r>
              <a:rPr lang="fi-FI" dirty="0" smtClean="0"/>
              <a:t>Nurmijärvi </a:t>
            </a:r>
            <a:r>
              <a:rPr lang="fi-FI" dirty="0" err="1" smtClean="0"/>
              <a:t>has</a:t>
            </a:r>
            <a:r>
              <a:rPr lang="fi-FI" dirty="0" smtClean="0"/>
              <a:t> 41000 </a:t>
            </a:r>
            <a:r>
              <a:rPr lang="fi-FI" dirty="0" err="1" smtClean="0"/>
              <a:t>inhabitants</a:t>
            </a:r>
            <a:r>
              <a:rPr lang="fi-FI" dirty="0" smtClean="0"/>
              <a:t>, </a:t>
            </a:r>
          </a:p>
          <a:p>
            <a:pPr lvl="1"/>
            <a:r>
              <a:rPr lang="fi-FI" dirty="0" smtClean="0"/>
              <a:t>40km north of Helsinki</a:t>
            </a:r>
          </a:p>
          <a:p>
            <a:pPr lvl="1"/>
            <a:r>
              <a:rPr lang="fi-FI" dirty="0" smtClean="0"/>
              <a:t>Rajamäki </a:t>
            </a:r>
            <a:r>
              <a:rPr lang="fi-FI" dirty="0" err="1" smtClean="0"/>
              <a:t>has</a:t>
            </a:r>
            <a:r>
              <a:rPr lang="fi-FI" smtClean="0"/>
              <a:t> 6000 </a:t>
            </a:r>
            <a:r>
              <a:rPr lang="fi-FI" dirty="0" err="1" smtClean="0"/>
              <a:t>inhabitants</a:t>
            </a:r>
            <a:r>
              <a:rPr lang="fi-FI" dirty="0" smtClean="0"/>
              <a:t>, 3 </a:t>
            </a:r>
            <a:r>
              <a:rPr lang="fi-FI" dirty="0" err="1" smtClean="0"/>
              <a:t>GP:s</a:t>
            </a:r>
            <a:endParaRPr lang="fi-FI" dirty="0" smtClean="0"/>
          </a:p>
          <a:p>
            <a:r>
              <a:rPr lang="fi-FI" dirty="0" err="1" smtClean="0"/>
              <a:t>Non-specialist</a:t>
            </a:r>
            <a:endParaRPr lang="fi-FI" dirty="0" smtClean="0"/>
          </a:p>
          <a:p>
            <a:r>
              <a:rPr lang="fi-FI" dirty="0" smtClean="0"/>
              <a:t>GPF Board </a:t>
            </a:r>
            <a:r>
              <a:rPr lang="fi-FI" dirty="0" err="1" smtClean="0"/>
              <a:t>since</a:t>
            </a:r>
            <a:r>
              <a:rPr lang="fi-FI" dirty="0" smtClean="0"/>
              <a:t> 2002</a:t>
            </a:r>
          </a:p>
          <a:p>
            <a:r>
              <a:rPr lang="fi-FI" dirty="0" smtClean="0"/>
              <a:t>GPF Chair </a:t>
            </a:r>
            <a:r>
              <a:rPr lang="fi-FI" dirty="0" err="1" smtClean="0"/>
              <a:t>since</a:t>
            </a:r>
            <a:r>
              <a:rPr lang="fi-FI" dirty="0" smtClean="0"/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val="29198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fi-FI" sz="3600" dirty="0" err="1" smtClean="0">
                <a:solidFill>
                  <a:schemeClr val="accent1">
                    <a:lumMod val="75000"/>
                  </a:schemeClr>
                </a:solidFill>
              </a:rPr>
              <a:t>Municipalities</a:t>
            </a:r>
            <a:r>
              <a:rPr lang="fi-F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accent1">
                    <a:lumMod val="75000"/>
                  </a:schemeClr>
                </a:solidFill>
              </a:rPr>
              <a:t>responsabilities</a:t>
            </a:r>
            <a:r>
              <a:rPr lang="fi-F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fi-FI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3600" dirty="0" err="1" smtClean="0">
                <a:solidFill>
                  <a:schemeClr val="accent1">
                    <a:lumMod val="75000"/>
                  </a:schemeClr>
                </a:solidFill>
              </a:rPr>
              <a:t>changing</a:t>
            </a:r>
            <a:endParaRPr lang="fi-FI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400" y="2060848"/>
            <a:ext cx="4633664" cy="4525963"/>
          </a:xfrm>
        </p:spPr>
        <p:txBody>
          <a:bodyPr>
            <a:normAutofit/>
          </a:bodyPr>
          <a:lstStyle/>
          <a:p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endParaRPr lang="fi-FI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i-FI" dirty="0" err="1">
                <a:solidFill>
                  <a:schemeClr val="accent1">
                    <a:lumMod val="75000"/>
                  </a:schemeClr>
                </a:solidFill>
              </a:rPr>
              <a:t>Municipalities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Organize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Primary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Care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Hospital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districts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Municipalities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as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members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Organize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secondary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care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Organize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tertiary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care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4741168" y="1484784"/>
            <a:ext cx="44028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oon</a:t>
            </a:r>
            <a:r>
              <a:rPr lang="fi-FI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Municipalities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organize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rimary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responsoble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secondary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care</a:t>
            </a:r>
            <a:endParaRPr lang="fi-FI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Universityhospital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districts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(5)</a:t>
            </a:r>
          </a:p>
          <a:p>
            <a:pPr lvl="1"/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Organize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tertiary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</a:rPr>
              <a:t>care</a:t>
            </a:r>
            <a:endParaRPr lang="fi-FI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Reasonings</a:t>
            </a:r>
            <a:r>
              <a:rPr lang="fi-FI" dirty="0" smtClean="0"/>
              <a:t> for </a:t>
            </a:r>
            <a:r>
              <a:rPr lang="fi-FI" dirty="0" err="1" smtClean="0"/>
              <a:t>systemchange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primary</a:t>
            </a:r>
            <a:r>
              <a:rPr lang="fi-FI" dirty="0" smtClean="0"/>
              <a:t> and </a:t>
            </a:r>
            <a:r>
              <a:rPr lang="fi-FI" dirty="0" err="1" smtClean="0"/>
              <a:t>secondary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fi-FI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</a:rPr>
              <a:t>together</a:t>
            </a:r>
            <a:r>
              <a:rPr lang="fi-FI" dirty="0" smtClean="0"/>
              <a:t>, in the </a:t>
            </a:r>
            <a:r>
              <a:rPr lang="fi-FI" dirty="0" err="1" smtClean="0"/>
              <a:t>same</a:t>
            </a:r>
            <a:r>
              <a:rPr lang="fi-FI" dirty="0" smtClean="0"/>
              <a:t> </a:t>
            </a:r>
            <a:r>
              <a:rPr lang="fi-FI" dirty="0" err="1" smtClean="0"/>
              <a:t>organisation</a:t>
            </a:r>
            <a:endParaRPr lang="fi-FI" dirty="0" smtClean="0"/>
          </a:p>
          <a:p>
            <a:r>
              <a:rPr lang="fi-FI" dirty="0" smtClean="0"/>
              <a:t>The social </a:t>
            </a:r>
            <a:r>
              <a:rPr lang="fi-FI" dirty="0" err="1" smtClean="0"/>
              <a:t>sector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included</a:t>
            </a:r>
            <a:r>
              <a:rPr lang="fi-FI" dirty="0" smtClean="0"/>
              <a:t> in </a:t>
            </a:r>
            <a:r>
              <a:rPr lang="fi-FI" dirty="0" err="1" smtClean="0"/>
              <a:t>this</a:t>
            </a:r>
            <a:endParaRPr lang="fi-FI" dirty="0" smtClean="0"/>
          </a:p>
          <a:p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</a:rPr>
              <a:t>municipalities</a:t>
            </a:r>
            <a:r>
              <a:rPr lang="fi-FI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fi-FI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</a:rPr>
              <a:t>too</a:t>
            </a:r>
            <a:r>
              <a:rPr lang="fi-FI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b="1" dirty="0" err="1" smtClean="0">
                <a:solidFill>
                  <a:schemeClr val="accent1">
                    <a:lumMod val="75000"/>
                  </a:schemeClr>
                </a:solidFill>
              </a:rPr>
              <a:t>small</a:t>
            </a:r>
            <a:r>
              <a:rPr lang="fi-FI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dirty="0" smtClean="0"/>
              <a:t>to </a:t>
            </a:r>
            <a:r>
              <a:rPr lang="fi-FI" dirty="0" err="1" smtClean="0"/>
              <a:t>arrange</a:t>
            </a:r>
            <a:r>
              <a:rPr lang="fi-FI" dirty="0" smtClean="0"/>
              <a:t>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healthcare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themselves</a:t>
            </a:r>
            <a:r>
              <a:rPr lang="fi-FI" dirty="0" smtClean="0"/>
              <a:t>. </a:t>
            </a:r>
          </a:p>
          <a:p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big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</a:t>
            </a:r>
            <a:endParaRPr lang="fi-F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i-FI" dirty="0" smtClean="0"/>
              <a:t>A </a:t>
            </a:r>
            <a:r>
              <a:rPr lang="fi-FI" dirty="0" err="1" smtClean="0"/>
              <a:t>separate</a:t>
            </a:r>
            <a:r>
              <a:rPr lang="fi-FI" dirty="0" smtClean="0"/>
              <a:t> </a:t>
            </a:r>
            <a:r>
              <a:rPr lang="fi-FI" dirty="0" err="1" smtClean="0"/>
              <a:t>central</a:t>
            </a:r>
            <a:r>
              <a:rPr lang="fi-FI" dirty="0" smtClean="0"/>
              <a:t> </a:t>
            </a:r>
            <a:r>
              <a:rPr lang="fi-FI" dirty="0" err="1" smtClean="0"/>
              <a:t>government</a:t>
            </a:r>
            <a:r>
              <a:rPr lang="fi-FI" dirty="0" smtClean="0"/>
              <a:t> </a:t>
            </a:r>
            <a:r>
              <a:rPr lang="fi-FI" dirty="0" err="1" smtClean="0"/>
              <a:t>plan</a:t>
            </a:r>
            <a:r>
              <a:rPr lang="fi-FI" dirty="0" smtClean="0"/>
              <a:t> to </a:t>
            </a:r>
            <a:r>
              <a:rPr lang="fi-FI" dirty="0" err="1" smtClean="0"/>
              <a:t>reduce</a:t>
            </a:r>
            <a:r>
              <a:rPr lang="fi-FI" dirty="0" smtClean="0"/>
              <a:t> the </a:t>
            </a:r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municipalities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less</a:t>
            </a:r>
            <a:r>
              <a:rPr lang="fi-FI" dirty="0" smtClean="0"/>
              <a:t> </a:t>
            </a:r>
            <a:r>
              <a:rPr lang="fi-FI" dirty="0" err="1" smtClean="0"/>
              <a:t>drastically</a:t>
            </a:r>
            <a:endParaRPr lang="fi-FI" dirty="0" smtClean="0"/>
          </a:p>
          <a:p>
            <a:pPr lvl="1"/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300, </a:t>
            </a:r>
            <a:r>
              <a:rPr lang="fi-FI" dirty="0" err="1" smtClean="0"/>
              <a:t>plan</a:t>
            </a:r>
            <a:r>
              <a:rPr lang="fi-FI" dirty="0" smtClean="0"/>
              <a:t>: 50?</a:t>
            </a:r>
          </a:p>
        </p:txBody>
      </p:sp>
    </p:spTree>
    <p:extLst>
      <p:ext uri="{BB962C8B-B14F-4D97-AF65-F5344CB8AC3E}">
        <p14:creationId xmlns:p14="http://schemas.microsoft.com/office/powerpoint/2010/main" val="35330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Size</a:t>
            </a:r>
            <a:r>
              <a:rPr lang="fi-FI" dirty="0" smtClean="0"/>
              <a:t> and </a:t>
            </a:r>
            <a:r>
              <a:rPr lang="fi-FI" dirty="0" err="1" smtClean="0"/>
              <a:t>numbers</a:t>
            </a:r>
            <a:r>
              <a:rPr lang="fi-FI" dirty="0" smtClean="0"/>
              <a:t> of </a:t>
            </a:r>
            <a:r>
              <a:rPr lang="fi-FI" dirty="0" err="1" smtClean="0"/>
              <a:t>municipalities</a:t>
            </a:r>
            <a:r>
              <a:rPr lang="fi-FI" dirty="0" smtClean="0"/>
              <a:t> 2011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http://www.kunnat.net/fi/tietopankit/tilastot/aluejaot/kuntien-lukumaara/PublishingImages/Vakiluku-kuntakoon-muka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19673"/>
            <a:ext cx="8136904" cy="533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6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Privatisation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Hole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outsourced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2004</a:t>
            </a:r>
          </a:p>
          <a:p>
            <a:pPr lvl="1"/>
            <a:r>
              <a:rPr lang="fi-FI" dirty="0" smtClean="0"/>
              <a:t>City of Lahti </a:t>
            </a:r>
            <a:r>
              <a:rPr lang="fi-FI" dirty="0" err="1" smtClean="0"/>
              <a:t>started</a:t>
            </a:r>
            <a:r>
              <a:rPr lang="fi-FI" dirty="0" smtClean="0"/>
              <a:t> with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central</a:t>
            </a:r>
            <a:r>
              <a:rPr lang="fi-FI" dirty="0" smtClean="0"/>
              <a:t> - </a:t>
            </a:r>
            <a:r>
              <a:rPr lang="fi-FI" dirty="0" err="1" smtClean="0"/>
              <a:t>region</a:t>
            </a:r>
            <a:endParaRPr lang="fi-FI" dirty="0" smtClean="0"/>
          </a:p>
          <a:p>
            <a:pPr lvl="1"/>
            <a:r>
              <a:rPr lang="fi-FI" dirty="0" smtClean="0"/>
              <a:t>At </a:t>
            </a:r>
            <a:r>
              <a:rPr lang="fi-FI" dirty="0" err="1" smtClean="0"/>
              <a:t>peak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40 </a:t>
            </a:r>
            <a:r>
              <a:rPr lang="fi-FI" dirty="0" err="1" smtClean="0"/>
              <a:t>outsourced</a:t>
            </a:r>
            <a:r>
              <a:rPr lang="fi-FI" dirty="0" smtClean="0"/>
              <a:t> </a:t>
            </a:r>
            <a:r>
              <a:rPr lang="fi-FI" dirty="0" err="1" smtClean="0"/>
              <a:t>centers</a:t>
            </a:r>
            <a:r>
              <a:rPr lang="fi-FI" dirty="0" smtClean="0"/>
              <a:t>, </a:t>
            </a:r>
            <a:r>
              <a:rPr lang="fi-FI" dirty="0" err="1" smtClean="0"/>
              <a:t>now</a:t>
            </a:r>
            <a:r>
              <a:rPr lang="fi-FI" dirty="0" smtClean="0"/>
              <a:t> 38, </a:t>
            </a:r>
            <a:r>
              <a:rPr lang="fi-FI" dirty="0" err="1" smtClean="0"/>
              <a:t>soon</a:t>
            </a:r>
            <a:r>
              <a:rPr lang="fi-FI" dirty="0" smtClean="0"/>
              <a:t> 40 </a:t>
            </a:r>
            <a:r>
              <a:rPr lang="fi-FI" dirty="0" err="1" smtClean="0"/>
              <a:t>again</a:t>
            </a:r>
            <a:r>
              <a:rPr lang="fi-FI" dirty="0" smtClean="0"/>
              <a:t> (Samaria/Espoo and Hakunila/Vantaa as new </a:t>
            </a:r>
            <a:r>
              <a:rPr lang="fi-FI" dirty="0" err="1" smtClean="0"/>
              <a:t>ones</a:t>
            </a:r>
            <a:r>
              <a:rPr lang="fi-FI" dirty="0" smtClean="0"/>
              <a:t>) </a:t>
            </a:r>
          </a:p>
          <a:p>
            <a:pPr lvl="2"/>
            <a:r>
              <a:rPr lang="fi-FI" dirty="0" err="1" smtClean="0"/>
              <a:t>Lack</a:t>
            </a:r>
            <a:r>
              <a:rPr lang="fi-FI" dirty="0" smtClean="0"/>
              <a:t> of </a:t>
            </a:r>
            <a:r>
              <a:rPr lang="fi-FI" dirty="0" err="1" smtClean="0"/>
              <a:t>GP:s</a:t>
            </a:r>
            <a:endParaRPr lang="fi-FI" dirty="0" smtClean="0"/>
          </a:p>
          <a:p>
            <a:pPr lvl="2"/>
            <a:r>
              <a:rPr lang="fi-FI" dirty="0" err="1" smtClean="0"/>
              <a:t>Monetary</a:t>
            </a:r>
            <a:r>
              <a:rPr lang="fi-FI" dirty="0" smtClean="0"/>
              <a:t> </a:t>
            </a:r>
            <a:r>
              <a:rPr lang="fi-FI" dirty="0" err="1" smtClean="0"/>
              <a:t>savings</a:t>
            </a:r>
            <a:endParaRPr lang="fi-FI" dirty="0" smtClean="0"/>
          </a:p>
          <a:p>
            <a:pPr lvl="2"/>
            <a:r>
              <a:rPr lang="fi-FI" dirty="0" err="1" smtClean="0"/>
              <a:t>Organisational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endParaRPr lang="fi-FI" dirty="0" smtClean="0"/>
          </a:p>
          <a:p>
            <a:pPr lvl="2"/>
            <a:r>
              <a:rPr lang="fi-FI" dirty="0" err="1" smtClean="0"/>
              <a:t>Ideological</a:t>
            </a:r>
            <a:r>
              <a:rPr lang="fi-FI" dirty="0" smtClean="0"/>
              <a:t> </a:t>
            </a:r>
            <a:r>
              <a:rPr lang="fi-FI" dirty="0" err="1" smtClean="0"/>
              <a:t>reasons</a:t>
            </a:r>
            <a:r>
              <a:rPr lang="fi-FI" dirty="0" smtClean="0"/>
              <a:t> (</a:t>
            </a:r>
            <a:r>
              <a:rPr lang="fi-FI" dirty="0" err="1" smtClean="0"/>
              <a:t>private</a:t>
            </a:r>
            <a:r>
              <a:rPr lang="fi-FI" dirty="0" smtClean="0"/>
              <a:t> =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efficient</a:t>
            </a:r>
            <a:r>
              <a:rPr lang="fi-FI" dirty="0" smtClean="0"/>
              <a:t>)</a:t>
            </a:r>
          </a:p>
          <a:p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Hired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GP:s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companies</a:t>
            </a:r>
            <a:endParaRPr lang="fi-F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i-FI" dirty="0" err="1" smtClean="0"/>
              <a:t>Since</a:t>
            </a:r>
            <a:r>
              <a:rPr lang="fi-FI" dirty="0" smtClean="0"/>
              <a:t> 2000, </a:t>
            </a:r>
            <a:r>
              <a:rPr lang="fi-FI" dirty="0" err="1" smtClean="0"/>
              <a:t>first</a:t>
            </a:r>
            <a:r>
              <a:rPr lang="fi-FI" dirty="0" smtClean="0"/>
              <a:t> in out of </a:t>
            </a:r>
            <a:r>
              <a:rPr lang="fi-FI" dirty="0" err="1" smtClean="0"/>
              <a:t>hours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 smtClean="0"/>
          </a:p>
          <a:p>
            <a:pPr lvl="1"/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long </a:t>
            </a:r>
            <a:r>
              <a:rPr lang="fi-FI" dirty="0" err="1" smtClean="0"/>
              <a:t>lasting</a:t>
            </a:r>
            <a:r>
              <a:rPr lang="fi-FI" dirty="0" smtClean="0"/>
              <a:t> </a:t>
            </a:r>
            <a:r>
              <a:rPr lang="fi-FI" dirty="0" err="1" smtClean="0"/>
              <a:t>contracts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4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Private</a:t>
            </a:r>
            <a:r>
              <a:rPr lang="fi-FI" dirty="0" smtClean="0"/>
              <a:t> </a:t>
            </a:r>
            <a:r>
              <a:rPr lang="fi-FI" dirty="0" err="1" smtClean="0"/>
              <a:t>Companies</a:t>
            </a:r>
            <a:r>
              <a:rPr lang="fi-FI" dirty="0" smtClean="0"/>
              <a:t> (</a:t>
            </a:r>
            <a:r>
              <a:rPr lang="fi-FI" dirty="0" err="1" smtClean="0"/>
              <a:t>revenue</a:t>
            </a:r>
            <a:r>
              <a:rPr lang="fi-FI" dirty="0" smtClean="0"/>
              <a:t> 2011)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Attendo-Medone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		250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€	</a:t>
            </a:r>
          </a:p>
          <a:p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Mediverkko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		65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€</a:t>
            </a:r>
          </a:p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Pihlajalinna 		30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€</a:t>
            </a:r>
          </a:p>
          <a:p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Coronaria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			20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€</a:t>
            </a:r>
          </a:p>
          <a:p>
            <a:r>
              <a:rPr lang="fi-FI" dirty="0" err="1">
                <a:solidFill>
                  <a:schemeClr val="accent2">
                    <a:lumMod val="75000"/>
                  </a:schemeClr>
                </a:solidFill>
              </a:rPr>
              <a:t>MediRadix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	 		12 </a:t>
            </a:r>
            <a:r>
              <a:rPr lang="fi-FI" dirty="0" err="1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€</a:t>
            </a:r>
          </a:p>
          <a:p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Doctagon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			11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€</a:t>
            </a:r>
          </a:p>
          <a:p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MAST Data 		4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€</a:t>
            </a:r>
          </a:p>
          <a:p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MediVida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			2 </a:t>
            </a:r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mill</a:t>
            </a:r>
            <a:r>
              <a:rPr lang="fi-FI" dirty="0" smtClean="0">
                <a:solidFill>
                  <a:schemeClr val="accent2">
                    <a:lumMod val="75000"/>
                  </a:schemeClr>
                </a:solidFill>
              </a:rPr>
              <a:t> €</a:t>
            </a:r>
          </a:p>
          <a:p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Puumedi</a:t>
            </a:r>
            <a:endParaRPr lang="fi-FI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i-FI" dirty="0" err="1" smtClean="0">
                <a:solidFill>
                  <a:schemeClr val="accent2">
                    <a:lumMod val="75000"/>
                  </a:schemeClr>
                </a:solidFill>
              </a:rPr>
              <a:t>Terveydenhuolto.com</a:t>
            </a: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How </a:t>
            </a:r>
            <a:r>
              <a:rPr lang="fi-FI" dirty="0" err="1" smtClean="0"/>
              <a:t>much</a:t>
            </a:r>
            <a:r>
              <a:rPr lang="fi-FI" dirty="0" smtClean="0"/>
              <a:t> of the </a:t>
            </a:r>
            <a:r>
              <a:rPr lang="fi-FI" dirty="0" err="1" smtClean="0"/>
              <a:t>healthproduction-labour</a:t>
            </a:r>
            <a:r>
              <a:rPr lang="fi-FI" dirty="0" smtClean="0"/>
              <a:t> is </a:t>
            </a:r>
            <a:r>
              <a:rPr lang="fi-FI" dirty="0" err="1" smtClean="0"/>
              <a:t>outsourced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4525963"/>
          </a:xfrm>
        </p:spPr>
        <p:txBody>
          <a:bodyPr/>
          <a:lstStyle/>
          <a:p>
            <a:r>
              <a:rPr lang="fi-FI" dirty="0" smtClean="0"/>
              <a:t>In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7%</a:t>
            </a:r>
          </a:p>
          <a:p>
            <a:r>
              <a:rPr lang="fi-FI" dirty="0" smtClean="0"/>
              <a:t>In </a:t>
            </a:r>
            <a:r>
              <a:rPr lang="fi-FI" dirty="0" err="1" smtClean="0"/>
              <a:t>secondary</a:t>
            </a:r>
            <a:r>
              <a:rPr lang="fi-FI" dirty="0" smtClean="0"/>
              <a:t> and </a:t>
            </a:r>
            <a:r>
              <a:rPr lang="fi-FI" dirty="0" err="1" smtClean="0"/>
              <a:t>tetiary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 1,7 %</a:t>
            </a:r>
          </a:p>
          <a:p>
            <a:pPr lvl="1"/>
            <a:r>
              <a:rPr lang="fi-FI" dirty="0" smtClean="0"/>
              <a:t>In </a:t>
            </a:r>
            <a:r>
              <a:rPr lang="fi-FI" dirty="0" err="1" smtClean="0"/>
              <a:t>both</a:t>
            </a:r>
            <a:r>
              <a:rPr lang="fi-FI" dirty="0" smtClean="0"/>
              <a:t>: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wide</a:t>
            </a:r>
            <a:r>
              <a:rPr lang="fi-FI" dirty="0" smtClean="0"/>
              <a:t> </a:t>
            </a:r>
            <a:r>
              <a:rPr lang="fi-FI" dirty="0" err="1" smtClean="0"/>
              <a:t>geographical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56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631</Words>
  <Application>Microsoft Office PowerPoint</Application>
  <PresentationFormat>Skærmshow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Office-teema</vt:lpstr>
      <vt:lpstr>Primary care in Finland</vt:lpstr>
      <vt:lpstr>Topics</vt:lpstr>
      <vt:lpstr>Arto Virtanen</vt:lpstr>
      <vt:lpstr>Municipalities responsabilities are changing</vt:lpstr>
      <vt:lpstr>Reasonings for systemchange</vt:lpstr>
      <vt:lpstr>Size and numbers of municipalities 2011</vt:lpstr>
      <vt:lpstr>Privatisation</vt:lpstr>
      <vt:lpstr>Private Companies (revenue 2011)</vt:lpstr>
      <vt:lpstr>How much of the healthproduction-labour is outsourced?</vt:lpstr>
      <vt:lpstr>General medicine is improving its brand</vt:lpstr>
      <vt:lpstr>Work-happiness  (Lääkärilehti: Harri Haimakainen, Arto Vehviläinen, Esko Kumpusalo Vsk. 66 • Nr: 42 / 2011 • s. 3133 - 3138)</vt:lpstr>
      <vt:lpstr>PowerPoint-præsentation</vt:lpstr>
      <vt:lpstr>Officially 2 payment systems</vt:lpstr>
      <vt:lpstr>Many-many local agreements</vt:lpstr>
      <vt:lpstr>Salaries developments</vt:lpstr>
      <vt:lpstr>Wages</vt:lpstr>
      <vt:lpstr>Let´s keep us fit It helps in keeping others fit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Perusterveydenhuolto Suomessa</dc:title>
  <dc:creator>Arto</dc:creator>
  <cp:lastModifiedBy>Tina Pedersen</cp:lastModifiedBy>
  <cp:revision>36</cp:revision>
  <dcterms:created xsi:type="dcterms:W3CDTF">2012-08-01T12:15:26Z</dcterms:created>
  <dcterms:modified xsi:type="dcterms:W3CDTF">2012-09-21T12:25:19Z</dcterms:modified>
</cp:coreProperties>
</file>