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1" r:id="rId5"/>
    <p:sldId id="262" r:id="rId6"/>
    <p:sldId id="263" r:id="rId7"/>
    <p:sldId id="272" r:id="rId8"/>
    <p:sldId id="266" r:id="rId9"/>
    <p:sldId id="267" r:id="rId10"/>
    <p:sldId id="273" r:id="rId11"/>
    <p:sldId id="274" r:id="rId12"/>
    <p:sldId id="276" r:id="rId13"/>
    <p:sldId id="269" r:id="rId14"/>
  </p:sldIdLst>
  <p:sldSz cx="9144000" cy="6858000" type="screen4x3"/>
  <p:notesSz cx="6864350" cy="9996488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2E01BE1B-9296-46DB-8D63-AFDD9C83B6BA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04768D6-0A1D-4A33-81C5-60C99DD97FB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80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</p:spPr>
        <p:txBody>
          <a:bodyPr lIns="96341" tIns="48171" rIns="96341" bIns="48171"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5247" y="4748332"/>
            <a:ext cx="5033857" cy="4498420"/>
          </a:xfrm>
          <a:prstGeom prst="rect">
            <a:avLst/>
          </a:prstGeom>
        </p:spPr>
        <p:txBody>
          <a:bodyPr lIns="96341" tIns="48171" rIns="96341" bIns="48171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538908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Brödtext nivå fem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Titeltext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Brödtext nivå fem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Brödtext nivå ett</a:t>
            </a:r>
          </a:p>
          <a:p>
            <a:pPr lvl="1">
              <a:defRPr sz="1800"/>
            </a:pPr>
            <a:r>
              <a:rPr sz="2800"/>
              <a:t>Brödtext nivå två</a:t>
            </a:r>
          </a:p>
          <a:p>
            <a:pPr lvl="2">
              <a:defRPr sz="1800"/>
            </a:pPr>
            <a:r>
              <a:rPr sz="2800"/>
              <a:t>Brödtext nivå tre</a:t>
            </a:r>
          </a:p>
          <a:p>
            <a:pPr lvl="3">
              <a:defRPr sz="1800"/>
            </a:pPr>
            <a:r>
              <a:rPr sz="2800"/>
              <a:t>Brödtext nivå fyra</a:t>
            </a:r>
          </a:p>
          <a:p>
            <a:pPr lvl="4">
              <a:defRPr sz="1800"/>
            </a:pPr>
            <a:r>
              <a:rPr sz="2800"/>
              <a:t>Brödtext nivå fem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Brödtext nivå ett</a:t>
            </a:r>
          </a:p>
          <a:p>
            <a:pPr lvl="1">
              <a:defRPr sz="1800" b="0"/>
            </a:pPr>
            <a:r>
              <a:rPr sz="2400" b="1"/>
              <a:t>Brödtext nivå två</a:t>
            </a:r>
          </a:p>
          <a:p>
            <a:pPr lvl="2">
              <a:defRPr sz="1800" b="0"/>
            </a:pPr>
            <a:r>
              <a:rPr sz="2400" b="1"/>
              <a:t>Brödtext nivå tre</a:t>
            </a:r>
          </a:p>
          <a:p>
            <a:pPr lvl="3">
              <a:defRPr sz="1800" b="0"/>
            </a:pPr>
            <a:r>
              <a:rPr sz="2400" b="1"/>
              <a:t>Brödtext nivå fyra</a:t>
            </a:r>
          </a:p>
          <a:p>
            <a:pPr lvl="4">
              <a:defRPr sz="1800" b="0"/>
            </a:pPr>
            <a:r>
              <a:rPr sz="2400" b="1"/>
              <a:t>Brödtext nivå fem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Titeltext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Titeltext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Brödtext nivå ett</a:t>
            </a:r>
          </a:p>
          <a:p>
            <a:pPr lvl="1">
              <a:defRPr sz="1800"/>
            </a:pPr>
            <a:r>
              <a:rPr sz="1400"/>
              <a:t>Brödtext nivå två</a:t>
            </a:r>
          </a:p>
          <a:p>
            <a:pPr lvl="2">
              <a:defRPr sz="1800"/>
            </a:pPr>
            <a:r>
              <a:rPr sz="1400"/>
              <a:t>Brödtext nivå tre</a:t>
            </a:r>
          </a:p>
          <a:p>
            <a:pPr lvl="3">
              <a:defRPr sz="1800"/>
            </a:pPr>
            <a:r>
              <a:rPr sz="1400"/>
              <a:t>Brödtext nivå fyra</a:t>
            </a:r>
          </a:p>
          <a:p>
            <a:pPr lvl="4">
              <a:defRPr sz="1800"/>
            </a:pPr>
            <a:r>
              <a:rPr sz="1400"/>
              <a:t>Brödtext nivå fem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 descr="logo SFAM.jp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955295" y="6356348"/>
            <a:ext cx="2731505" cy="36512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Titeltext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Brödtext nivå ett</a:t>
            </a:r>
          </a:p>
          <a:p>
            <a:pPr lvl="1">
              <a:defRPr sz="1800"/>
            </a:pPr>
            <a:r>
              <a:rPr sz="3200"/>
              <a:t>Brödtext nivå två</a:t>
            </a:r>
          </a:p>
          <a:p>
            <a:pPr lvl="2">
              <a:defRPr sz="1800"/>
            </a:pPr>
            <a:r>
              <a:rPr sz="3200"/>
              <a:t>Brödtext nivå tre</a:t>
            </a:r>
          </a:p>
          <a:p>
            <a:pPr lvl="3">
              <a:defRPr sz="1800"/>
            </a:pPr>
            <a:r>
              <a:rPr sz="3200"/>
              <a:t>Brödtext nivå fyra</a:t>
            </a:r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 err="1" smtClean="0">
                <a:solidFill>
                  <a:srgbClr val="1F497D"/>
                </a:solidFill>
              </a:rPr>
              <a:t>Today</a:t>
            </a:r>
            <a:endParaRPr sz="4400" dirty="0">
              <a:solidFill>
                <a:srgbClr val="1F497D"/>
              </a:solidFill>
            </a:endParaRPr>
          </a:p>
        </p:txBody>
      </p:sp>
      <p:pic>
        <p:nvPicPr>
          <p:cNvPr id="5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875514"/>
            <a:ext cx="8229600" cy="39753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sv-SE" sz="2800" b="1" dirty="0" smtClean="0">
                <a:solidFill>
                  <a:srgbClr val="376092"/>
                </a:solidFill>
              </a:rPr>
              <a:t>A mix </a:t>
            </a:r>
            <a:r>
              <a:rPr lang="sv-SE" sz="2800" b="1" dirty="0" err="1" smtClean="0">
                <a:solidFill>
                  <a:srgbClr val="376092"/>
                </a:solidFill>
              </a:rPr>
              <a:t>of</a:t>
            </a:r>
            <a:r>
              <a:rPr lang="sv-SE" sz="2800" b="1" dirty="0" smtClean="0">
                <a:solidFill>
                  <a:srgbClr val="376092"/>
                </a:solidFill>
              </a:rPr>
              <a:t> </a:t>
            </a:r>
            <a:r>
              <a:rPr lang="sv-SE" sz="2800" b="1" dirty="0" err="1" smtClean="0">
                <a:solidFill>
                  <a:srgbClr val="376092"/>
                </a:solidFill>
              </a:rPr>
              <a:t>components</a:t>
            </a:r>
            <a:r>
              <a:rPr sz="2800" b="1" dirty="0">
                <a:solidFill>
                  <a:srgbClr val="376092"/>
                </a:solidFill>
              </a:rPr>
              <a:t/>
            </a:r>
            <a:br>
              <a:rPr sz="2800" b="1" dirty="0">
                <a:solidFill>
                  <a:srgbClr val="376092"/>
                </a:solidFill>
              </a:rPr>
            </a:br>
            <a:r>
              <a:rPr lang="sv-SE" sz="2800" b="1" dirty="0" err="1" smtClean="0">
                <a:solidFill>
                  <a:srgbClr val="376092"/>
                </a:solidFill>
              </a:rPr>
              <a:t>minimizes</a:t>
            </a:r>
            <a:r>
              <a:rPr lang="sv-SE" sz="2800" b="1" dirty="0" smtClean="0">
                <a:solidFill>
                  <a:srgbClr val="376092"/>
                </a:solidFill>
              </a:rPr>
              <a:t> </a:t>
            </a:r>
            <a:r>
              <a:rPr lang="sv-SE" sz="2800" b="1" dirty="0" err="1" smtClean="0">
                <a:solidFill>
                  <a:srgbClr val="376092"/>
                </a:solidFill>
              </a:rPr>
              <a:t>inevitable</a:t>
            </a:r>
            <a:r>
              <a:rPr lang="sv-SE" sz="2800" b="1" dirty="0" smtClean="0">
                <a:solidFill>
                  <a:srgbClr val="376092"/>
                </a:solidFill>
              </a:rPr>
              <a:t> </a:t>
            </a:r>
            <a:r>
              <a:rPr lang="sv-SE" sz="2800" b="1" dirty="0" err="1" smtClean="0">
                <a:solidFill>
                  <a:srgbClr val="376092"/>
                </a:solidFill>
              </a:rPr>
              <a:t>disadvantages</a:t>
            </a:r>
            <a:r>
              <a:rPr sz="2800" b="1" dirty="0">
                <a:solidFill>
                  <a:srgbClr val="376092"/>
                </a:solidFill>
              </a:rPr>
              <a:t/>
            </a:r>
            <a:br>
              <a:rPr sz="2800" b="1" dirty="0">
                <a:solidFill>
                  <a:srgbClr val="376092"/>
                </a:solidFill>
              </a:rPr>
            </a:br>
            <a:endParaRPr sz="2800" b="1" dirty="0">
              <a:solidFill>
                <a:srgbClr val="376092"/>
              </a:solidFill>
            </a:endParaRP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1371600" y="2510588"/>
            <a:ext cx="6400800" cy="36495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3333" lvl="0" indent="-423333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1F497D"/>
                </a:solidFill>
              </a:rPr>
              <a:t>Payment</a:t>
            </a:r>
            <a:r>
              <a:rPr lang="sv-SE" sz="2500" dirty="0" smtClean="0">
                <a:solidFill>
                  <a:srgbClr val="1F497D"/>
                </a:solidFill>
              </a:rPr>
              <a:t> per capita </a:t>
            </a:r>
            <a:r>
              <a:rPr lang="sv-SE" sz="2500" dirty="0" err="1" smtClean="0">
                <a:solidFill>
                  <a:srgbClr val="1F497D"/>
                </a:solidFill>
              </a:rPr>
              <a:t>should</a:t>
            </a:r>
            <a:r>
              <a:rPr lang="sv-SE" sz="2500" dirty="0" smtClean="0">
                <a:solidFill>
                  <a:srgbClr val="1F497D"/>
                </a:solidFill>
              </a:rPr>
              <a:t> form the basis </a:t>
            </a:r>
            <a:r>
              <a:rPr lang="sv-SE" sz="2500" dirty="0" err="1" smtClean="0">
                <a:solidFill>
                  <a:srgbClr val="1F497D"/>
                </a:solidFill>
              </a:rPr>
              <a:t>of</a:t>
            </a:r>
            <a:r>
              <a:rPr lang="sv-SE" sz="2500" dirty="0" smtClean="0">
                <a:solidFill>
                  <a:srgbClr val="1F497D"/>
                </a:solidFill>
              </a:rPr>
              <a:t> the </a:t>
            </a:r>
            <a:r>
              <a:rPr lang="sv-SE" sz="2500" dirty="0" err="1" smtClean="0">
                <a:solidFill>
                  <a:srgbClr val="1F497D"/>
                </a:solidFill>
              </a:rPr>
              <a:t>funding</a:t>
            </a:r>
            <a:r>
              <a:rPr lang="sv-SE" sz="2500" dirty="0" smtClean="0">
                <a:solidFill>
                  <a:srgbClr val="1F497D"/>
                </a:solidFill>
              </a:rPr>
              <a:t> system</a:t>
            </a:r>
            <a:endParaRPr sz="2700" dirty="0">
              <a:solidFill>
                <a:srgbClr val="888888"/>
              </a:solidFill>
            </a:endParaRPr>
          </a:p>
          <a:p>
            <a:pPr marL="457200" lvl="0" indent="-457200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3000" dirty="0">
              <a:solidFill>
                <a:srgbClr val="1F497D"/>
              </a:solidFill>
            </a:endParaRPr>
          </a:p>
          <a:p>
            <a:pPr marL="423333" lvl="0" indent="-423333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1F497D"/>
                </a:solidFill>
              </a:rPr>
              <a:t>Payment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based</a:t>
            </a:r>
            <a:r>
              <a:rPr lang="sv-SE" sz="2500" dirty="0" smtClean="0">
                <a:solidFill>
                  <a:srgbClr val="1F497D"/>
                </a:solidFill>
              </a:rPr>
              <a:t> on visits </a:t>
            </a:r>
            <a:r>
              <a:rPr lang="sv-SE" sz="2500" dirty="0" err="1" smtClean="0">
                <a:solidFill>
                  <a:srgbClr val="1F497D"/>
                </a:solidFill>
              </a:rPr>
              <a:t>should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represent</a:t>
            </a:r>
            <a:r>
              <a:rPr lang="sv-SE" sz="2500" dirty="0" smtClean="0">
                <a:solidFill>
                  <a:srgbClr val="1F497D"/>
                </a:solidFill>
              </a:rPr>
              <a:t> a </a:t>
            </a:r>
            <a:r>
              <a:rPr lang="sv-SE" sz="2500" dirty="0" err="1" smtClean="0">
                <a:solidFill>
                  <a:srgbClr val="1F497D"/>
                </a:solidFill>
              </a:rPr>
              <a:t>smaller</a:t>
            </a:r>
            <a:r>
              <a:rPr lang="sv-SE" sz="2500" dirty="0" smtClean="0">
                <a:solidFill>
                  <a:srgbClr val="1F497D"/>
                </a:solidFill>
              </a:rPr>
              <a:t> part </a:t>
            </a:r>
            <a:r>
              <a:rPr lang="sv-SE" sz="2500" dirty="0" err="1" smtClean="0">
                <a:solidFill>
                  <a:srgbClr val="1F497D"/>
                </a:solidFill>
              </a:rPr>
              <a:t>of</a:t>
            </a:r>
            <a:r>
              <a:rPr lang="sv-SE" sz="2500" dirty="0" smtClean="0">
                <a:solidFill>
                  <a:srgbClr val="1F497D"/>
                </a:solidFill>
              </a:rPr>
              <a:t> the </a:t>
            </a:r>
            <a:r>
              <a:rPr lang="sv-SE" sz="2500" dirty="0" err="1" smtClean="0">
                <a:solidFill>
                  <a:srgbClr val="1F497D"/>
                </a:solidFill>
              </a:rPr>
              <a:t>funding</a:t>
            </a:r>
            <a:endParaRPr lang="sv-SE" sz="2500" dirty="0" smtClean="0">
              <a:solidFill>
                <a:srgbClr val="1F497D"/>
              </a:solidFill>
            </a:endParaRPr>
          </a:p>
          <a:p>
            <a:pPr marL="423333" lvl="0" indent="-423333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3000" dirty="0">
              <a:solidFill>
                <a:srgbClr val="1F497D"/>
              </a:solidFill>
            </a:endParaRPr>
          </a:p>
          <a:p>
            <a:pPr marL="423333" lvl="0" indent="-423333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1F497D"/>
                </a:solidFill>
              </a:rPr>
              <a:t>Payment</a:t>
            </a:r>
            <a:r>
              <a:rPr lang="sv-SE" sz="2500" dirty="0" smtClean="0">
                <a:solidFill>
                  <a:srgbClr val="1F497D"/>
                </a:solidFill>
              </a:rPr>
              <a:t> for special </a:t>
            </a:r>
            <a:r>
              <a:rPr lang="sv-SE" sz="2500" dirty="0" err="1" smtClean="0">
                <a:solidFill>
                  <a:srgbClr val="1F497D"/>
                </a:solidFill>
              </a:rPr>
              <a:t>activities</a:t>
            </a:r>
            <a:r>
              <a:rPr lang="sv-SE" sz="2500" dirty="0" smtClean="0">
                <a:solidFill>
                  <a:srgbClr val="1F497D"/>
                </a:solidFill>
              </a:rPr>
              <a:t> or </a:t>
            </a:r>
            <a:r>
              <a:rPr lang="sv-SE" sz="2500" dirty="0" err="1" smtClean="0">
                <a:solidFill>
                  <a:srgbClr val="1F497D"/>
                </a:solidFill>
              </a:rPr>
              <a:t>high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cost</a:t>
            </a:r>
            <a:r>
              <a:rPr lang="sv-SE" sz="2500" dirty="0" smtClean="0">
                <a:solidFill>
                  <a:srgbClr val="1F497D"/>
                </a:solidFill>
              </a:rPr>
              <a:t> interventions </a:t>
            </a:r>
            <a:r>
              <a:rPr lang="sv-SE" sz="2500" dirty="0" err="1" smtClean="0">
                <a:solidFill>
                  <a:srgbClr val="1F497D"/>
                </a:solidFill>
              </a:rPr>
              <a:t>can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compensate</a:t>
            </a:r>
            <a:r>
              <a:rPr lang="sv-SE" sz="2500" dirty="0" smtClean="0">
                <a:solidFill>
                  <a:srgbClr val="1F497D"/>
                </a:solidFill>
              </a:rPr>
              <a:t> for </a:t>
            </a:r>
            <a:r>
              <a:rPr lang="sv-SE" sz="2500" dirty="0" err="1" smtClean="0">
                <a:solidFill>
                  <a:srgbClr val="1F497D"/>
                </a:solidFill>
              </a:rPr>
              <a:t>inadequacies</a:t>
            </a:r>
            <a:r>
              <a:rPr lang="sv-SE" sz="2500" dirty="0" smtClean="0">
                <a:solidFill>
                  <a:srgbClr val="1F497D"/>
                </a:solidFill>
              </a:rPr>
              <a:t> in the </a:t>
            </a:r>
            <a:r>
              <a:rPr lang="sv-SE" sz="2500" dirty="0" err="1" smtClean="0">
                <a:solidFill>
                  <a:srgbClr val="1F497D"/>
                </a:solidFill>
              </a:rPr>
              <a:t>basic</a:t>
            </a:r>
            <a:r>
              <a:rPr lang="sv-SE" sz="2500" dirty="0" smtClean="0">
                <a:solidFill>
                  <a:srgbClr val="1F497D"/>
                </a:solidFill>
              </a:rPr>
              <a:t> system</a:t>
            </a:r>
            <a:endParaRPr sz="25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sv-SE" sz="4000" b="1" dirty="0" err="1" smtClean="0">
                <a:solidFill>
                  <a:srgbClr val="376092"/>
                </a:solidFill>
              </a:rPr>
              <a:t>Payment</a:t>
            </a:r>
            <a:r>
              <a:rPr lang="sv-SE" sz="4000" b="1" dirty="0" smtClean="0">
                <a:solidFill>
                  <a:srgbClr val="376092"/>
                </a:solidFill>
              </a:rPr>
              <a:t> per capita</a:t>
            </a:r>
            <a:endParaRPr sz="4000" b="1" dirty="0">
              <a:solidFill>
                <a:srgbClr val="376092"/>
              </a:solidFill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1371600" y="2510588"/>
            <a:ext cx="6400800" cy="36495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0050" lvl="0" indent="-400050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sv-SE" sz="2800" dirty="0" err="1" smtClean="0">
                <a:solidFill>
                  <a:srgbClr val="1F497D"/>
                </a:solidFill>
              </a:rPr>
              <a:t>Should</a:t>
            </a:r>
            <a:r>
              <a:rPr lang="sv-SE" sz="2800" dirty="0" smtClean="0">
                <a:solidFill>
                  <a:srgbClr val="1F497D"/>
                </a:solidFill>
              </a:rPr>
              <a:t> be </a:t>
            </a:r>
            <a:r>
              <a:rPr lang="sv-SE" sz="2800" dirty="0" err="1" smtClean="0">
                <a:solidFill>
                  <a:srgbClr val="1F497D"/>
                </a:solidFill>
              </a:rPr>
              <a:t>weighted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according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to</a:t>
            </a:r>
            <a:r>
              <a:rPr lang="sv-SE" sz="2800" dirty="0" smtClean="0">
                <a:solidFill>
                  <a:srgbClr val="1F497D"/>
                </a:solidFill>
              </a:rPr>
              <a:t> age, social </a:t>
            </a:r>
            <a:r>
              <a:rPr lang="sv-SE" sz="2800" dirty="0" err="1" smtClean="0">
                <a:solidFill>
                  <a:srgbClr val="1F497D"/>
                </a:solidFill>
              </a:rPr>
              <a:t>economic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factors</a:t>
            </a:r>
            <a:r>
              <a:rPr lang="sv-SE" sz="2800" dirty="0" smtClean="0">
                <a:solidFill>
                  <a:srgbClr val="1F497D"/>
                </a:solidFill>
              </a:rPr>
              <a:t> and </a:t>
            </a:r>
            <a:r>
              <a:rPr lang="sv-SE" sz="2800" dirty="0" err="1" smtClean="0">
                <a:solidFill>
                  <a:srgbClr val="1F497D"/>
                </a:solidFill>
              </a:rPr>
              <a:t>clinical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needs</a:t>
            </a:r>
            <a:endParaRPr lang="sv-SE" sz="2800" dirty="0" smtClean="0">
              <a:solidFill>
                <a:srgbClr val="1F497D"/>
              </a:solidFill>
            </a:endParaRPr>
          </a:p>
          <a:p>
            <a:pPr marL="400050" lvl="0" indent="-400050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sv-SE" sz="2800" dirty="0" smtClean="0">
              <a:solidFill>
                <a:srgbClr val="1F497D"/>
              </a:solidFill>
            </a:endParaRPr>
          </a:p>
          <a:p>
            <a:pPr marL="400050" lvl="0" indent="-400050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sv-SE" sz="2800" dirty="0" smtClean="0">
                <a:solidFill>
                  <a:srgbClr val="1F497D"/>
                </a:solidFill>
              </a:rPr>
              <a:t>ACG (</a:t>
            </a:r>
            <a:r>
              <a:rPr lang="sv-SE" sz="2800" dirty="0" err="1" smtClean="0">
                <a:solidFill>
                  <a:srgbClr val="1F497D"/>
                </a:solidFill>
              </a:rPr>
              <a:t>Adjusted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clinical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groups</a:t>
            </a:r>
            <a:r>
              <a:rPr lang="sv-SE" sz="2800" dirty="0" smtClean="0">
                <a:solidFill>
                  <a:srgbClr val="1F497D"/>
                </a:solidFill>
              </a:rPr>
              <a:t>) is far from ideal and </a:t>
            </a:r>
            <a:r>
              <a:rPr lang="sv-SE" sz="2800" dirty="0" err="1" smtClean="0">
                <a:solidFill>
                  <a:srgbClr val="1F497D"/>
                </a:solidFill>
              </a:rPr>
              <a:t>needs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to</a:t>
            </a:r>
            <a:r>
              <a:rPr lang="sv-SE" sz="2800" dirty="0" smtClean="0">
                <a:solidFill>
                  <a:srgbClr val="1F497D"/>
                </a:solidFill>
              </a:rPr>
              <a:t> be </a:t>
            </a:r>
            <a:r>
              <a:rPr lang="sv-SE" sz="2800" dirty="0" err="1" smtClean="0">
                <a:solidFill>
                  <a:srgbClr val="1F497D"/>
                </a:solidFill>
              </a:rPr>
              <a:t>further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developed</a:t>
            </a:r>
            <a:endParaRPr lang="sv-SE" sz="2800" dirty="0" smtClean="0">
              <a:solidFill>
                <a:srgbClr val="1F497D"/>
              </a:solidFill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  <a:buClr>
                <a:srgbClr val="1F497D"/>
              </a:buClr>
              <a:buSzPct val="100000"/>
              <a:defRPr sz="1800">
                <a:solidFill>
                  <a:srgbClr val="000000"/>
                </a:solidFill>
              </a:defRPr>
            </a:pPr>
            <a:endParaRPr lang="sv-SE" sz="2800" dirty="0" smtClean="0">
              <a:solidFill>
                <a:srgbClr val="1F497D"/>
              </a:solidFill>
            </a:endParaRPr>
          </a:p>
          <a:p>
            <a:pPr marL="457200" lvl="0" indent="-457200" algn="l">
              <a:lnSpc>
                <a:spcPct val="90000"/>
              </a:lnSpc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sv-SE" sz="4000" b="1" dirty="0" err="1" smtClean="0">
                <a:solidFill>
                  <a:srgbClr val="376092"/>
                </a:solidFill>
              </a:rPr>
              <a:t>Payment</a:t>
            </a:r>
            <a:r>
              <a:rPr lang="sv-SE" sz="4000" b="1" dirty="0" smtClean="0">
                <a:solidFill>
                  <a:srgbClr val="376092"/>
                </a:solidFill>
              </a:rPr>
              <a:t> per visit</a:t>
            </a:r>
            <a:endParaRPr sz="4000" b="1" dirty="0">
              <a:solidFill>
                <a:srgbClr val="376092"/>
              </a:solidFill>
            </a:endParaRP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1371600" y="2510588"/>
            <a:ext cx="6400800" cy="364958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 algn="l">
              <a:spcBef>
                <a:spcPts val="600"/>
              </a:spcBef>
              <a:buClr>
                <a:srgbClr val="1F497D"/>
              </a:buClr>
              <a:buSzPct val="100000"/>
              <a:defRPr sz="1800">
                <a:solidFill>
                  <a:srgbClr val="000000"/>
                </a:solidFill>
              </a:defRPr>
            </a:pPr>
            <a:endParaRPr lang="sv-SE" sz="2800" dirty="0" smtClean="0">
              <a:solidFill>
                <a:srgbClr val="1F497D"/>
              </a:solidFill>
            </a:endParaRPr>
          </a:p>
          <a:p>
            <a:pPr marL="400050" lvl="0" indent="-400050" algn="l"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sv-SE" sz="2800" dirty="0" err="1" smtClean="0">
                <a:solidFill>
                  <a:srgbClr val="1F497D"/>
                </a:solidFill>
              </a:rPr>
              <a:t>Payment</a:t>
            </a:r>
            <a:r>
              <a:rPr lang="sv-SE" sz="2800" dirty="0" smtClean="0">
                <a:solidFill>
                  <a:srgbClr val="1F497D"/>
                </a:solidFill>
              </a:rPr>
              <a:t> per visit – </a:t>
            </a:r>
            <a:r>
              <a:rPr lang="sv-SE" sz="2800" dirty="0" err="1" smtClean="0">
                <a:solidFill>
                  <a:srgbClr val="1F497D"/>
                </a:solidFill>
              </a:rPr>
              <a:t>differentiation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between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professional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groups</a:t>
            </a:r>
            <a:r>
              <a:rPr lang="sv-SE" sz="2800" dirty="0" smtClean="0">
                <a:solidFill>
                  <a:srgbClr val="1F497D"/>
                </a:solidFill>
              </a:rPr>
              <a:t> or not</a:t>
            </a:r>
          </a:p>
          <a:p>
            <a:pPr marL="400050" lvl="0" indent="-400050" algn="l"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sv-SE" sz="2800" dirty="0" smtClean="0">
              <a:solidFill>
                <a:srgbClr val="1F497D"/>
              </a:solidFill>
            </a:endParaRPr>
          </a:p>
          <a:p>
            <a:pPr marL="400050" lvl="0" indent="-400050" algn="l"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sv-SE" sz="2800" dirty="0" smtClean="0">
                <a:solidFill>
                  <a:srgbClr val="1F497D"/>
                </a:solidFill>
              </a:rPr>
              <a:t>Täckningsgrad = the proportion </a:t>
            </a:r>
            <a:r>
              <a:rPr lang="sv-SE" sz="2800" dirty="0" err="1" smtClean="0">
                <a:solidFill>
                  <a:srgbClr val="1F497D"/>
                </a:solidFill>
              </a:rPr>
              <a:t>of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health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care</a:t>
            </a:r>
            <a:r>
              <a:rPr lang="sv-SE" sz="2800" dirty="0" smtClean="0">
                <a:solidFill>
                  <a:srgbClr val="1F497D"/>
                </a:solidFill>
              </a:rPr>
              <a:t> visits </a:t>
            </a:r>
            <a:r>
              <a:rPr lang="sv-SE" sz="2800" dirty="0" err="1" smtClean="0">
                <a:solidFill>
                  <a:srgbClr val="1F497D"/>
                </a:solidFill>
              </a:rPr>
              <a:t>made</a:t>
            </a:r>
            <a:r>
              <a:rPr lang="sv-SE" sz="2800" dirty="0" smtClean="0">
                <a:solidFill>
                  <a:srgbClr val="1F497D"/>
                </a:solidFill>
              </a:rPr>
              <a:t> in </a:t>
            </a:r>
            <a:r>
              <a:rPr lang="sv-SE" sz="2800" dirty="0" err="1" smtClean="0">
                <a:solidFill>
                  <a:srgbClr val="1F497D"/>
                </a:solidFill>
              </a:rPr>
              <a:t>primary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care</a:t>
            </a:r>
            <a:endParaRPr sz="2800" dirty="0">
              <a:solidFill>
                <a:srgbClr val="1F497D"/>
              </a:solidFill>
            </a:endParaRPr>
          </a:p>
          <a:p>
            <a:pPr marL="457200" lvl="0" indent="-457200" algn="l"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  <a:p>
            <a:pPr marL="400050" lvl="0" indent="-400050" algn="l">
              <a:spcBef>
                <a:spcPts val="600"/>
              </a:spcBef>
              <a:buClr>
                <a:srgbClr val="1F497D"/>
              </a:buClr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sv-SE" sz="2800" dirty="0" err="1" smtClean="0">
                <a:solidFill>
                  <a:srgbClr val="1F497D"/>
                </a:solidFill>
              </a:rPr>
              <a:t>Should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promote</a:t>
            </a:r>
            <a:r>
              <a:rPr lang="sv-SE" sz="2800" dirty="0" smtClean="0">
                <a:solidFill>
                  <a:srgbClr val="1F497D"/>
                </a:solidFill>
              </a:rPr>
              <a:t> task </a:t>
            </a:r>
            <a:r>
              <a:rPr lang="sv-SE" sz="2800" dirty="0" err="1" smtClean="0">
                <a:solidFill>
                  <a:srgbClr val="1F497D"/>
                </a:solidFill>
              </a:rPr>
              <a:t>shifting</a:t>
            </a:r>
            <a:r>
              <a:rPr lang="sv-SE" sz="2800" dirty="0" smtClean="0">
                <a:solidFill>
                  <a:srgbClr val="1F497D"/>
                </a:solidFill>
              </a:rPr>
              <a:t> and </a:t>
            </a:r>
            <a:r>
              <a:rPr lang="sv-SE" sz="2800" dirty="0" err="1" smtClean="0">
                <a:solidFill>
                  <a:srgbClr val="1F497D"/>
                </a:solidFill>
              </a:rPr>
              <a:t>activities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other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than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office</a:t>
            </a:r>
            <a:r>
              <a:rPr lang="sv-SE" sz="2800" dirty="0" smtClean="0">
                <a:solidFill>
                  <a:srgbClr val="1F497D"/>
                </a:solidFill>
              </a:rPr>
              <a:t> visits </a:t>
            </a:r>
            <a:r>
              <a:rPr lang="sv-SE" sz="2800" dirty="0" err="1" smtClean="0">
                <a:solidFill>
                  <a:srgbClr val="1F497D"/>
                </a:solidFill>
              </a:rPr>
              <a:t>such</a:t>
            </a:r>
            <a:r>
              <a:rPr lang="sv-SE" sz="2800" dirty="0" smtClean="0">
                <a:solidFill>
                  <a:srgbClr val="1F497D"/>
                </a:solidFill>
              </a:rPr>
              <a:t> as </a:t>
            </a:r>
            <a:r>
              <a:rPr lang="sv-SE" sz="2800" dirty="0" err="1" smtClean="0">
                <a:solidFill>
                  <a:srgbClr val="1F497D"/>
                </a:solidFill>
              </a:rPr>
              <a:t>phone</a:t>
            </a:r>
            <a:r>
              <a:rPr lang="sv-SE" sz="2800" dirty="0" smtClean="0">
                <a:solidFill>
                  <a:srgbClr val="1F497D"/>
                </a:solidFill>
              </a:rPr>
              <a:t> calls, </a:t>
            </a:r>
          </a:p>
          <a:p>
            <a:pPr lvl="0" algn="l">
              <a:spcBef>
                <a:spcPts val="600"/>
              </a:spcBef>
              <a:buClr>
                <a:srgbClr val="1F497D"/>
              </a:buClr>
              <a:buSzPct val="100000"/>
              <a:defRPr sz="1800">
                <a:solidFill>
                  <a:srgbClr val="000000"/>
                </a:solidFill>
              </a:defRPr>
            </a:pPr>
            <a:r>
              <a:rPr lang="sv-SE" sz="2800" dirty="0">
                <a:solidFill>
                  <a:srgbClr val="1F497D"/>
                </a:solidFill>
              </a:rPr>
              <a:t> </a:t>
            </a:r>
            <a:r>
              <a:rPr lang="sv-SE" sz="2800" dirty="0" smtClean="0">
                <a:solidFill>
                  <a:srgbClr val="1F497D"/>
                </a:solidFill>
              </a:rPr>
              <a:t>     e-mails</a:t>
            </a:r>
            <a:endParaRPr sz="28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 dirty="0" smtClean="0">
                <a:solidFill>
                  <a:srgbClr val="376092"/>
                </a:solidFill>
              </a:rPr>
              <a:t>Profession</a:t>
            </a:r>
            <a:r>
              <a:rPr lang="sv-SE" sz="3600" b="1" dirty="0" smtClean="0">
                <a:solidFill>
                  <a:srgbClr val="376092"/>
                </a:solidFill>
              </a:rPr>
              <a:t>al</a:t>
            </a:r>
            <a:r>
              <a:rPr sz="3600" b="1" dirty="0" smtClean="0">
                <a:solidFill>
                  <a:srgbClr val="376092"/>
                </a:solidFill>
              </a:rPr>
              <a:t> </a:t>
            </a:r>
            <a:r>
              <a:rPr lang="sv-SE" sz="3600" b="1" dirty="0" err="1" smtClean="0">
                <a:solidFill>
                  <a:srgbClr val="376092"/>
                </a:solidFill>
              </a:rPr>
              <a:t>judgement</a:t>
            </a:r>
            <a:r>
              <a:rPr sz="3600" b="1" dirty="0">
                <a:solidFill>
                  <a:srgbClr val="376092"/>
                </a:solidFill>
              </a:rPr>
              <a:t/>
            </a:r>
            <a:br>
              <a:rPr sz="3600" b="1" dirty="0">
                <a:solidFill>
                  <a:srgbClr val="376092"/>
                </a:solidFill>
              </a:rPr>
            </a:br>
            <a:r>
              <a:rPr lang="sv-SE" sz="3600" b="1" dirty="0" err="1" smtClean="0">
                <a:solidFill>
                  <a:srgbClr val="376092"/>
                </a:solidFill>
              </a:rPr>
              <a:t>Good</a:t>
            </a:r>
            <a:r>
              <a:rPr lang="sv-SE" sz="3600" b="1" dirty="0" smtClean="0">
                <a:solidFill>
                  <a:srgbClr val="376092"/>
                </a:solidFill>
              </a:rPr>
              <a:t> </a:t>
            </a:r>
            <a:r>
              <a:rPr lang="sv-SE" sz="3600" b="1" dirty="0" err="1" smtClean="0">
                <a:solidFill>
                  <a:srgbClr val="376092"/>
                </a:solidFill>
              </a:rPr>
              <a:t>leadership</a:t>
            </a:r>
            <a:r>
              <a:rPr sz="3600" b="1" dirty="0">
                <a:solidFill>
                  <a:srgbClr val="376092"/>
                </a:solidFill>
              </a:rPr>
              <a:t/>
            </a:r>
            <a:br>
              <a:rPr sz="3600" b="1" dirty="0">
                <a:solidFill>
                  <a:srgbClr val="376092"/>
                </a:solidFill>
              </a:rPr>
            </a:br>
            <a:endParaRPr sz="1200" b="1" dirty="0">
              <a:solidFill>
                <a:srgbClr val="376092"/>
              </a:solidFill>
            </a:endParaRP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448055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3136" dirty="0">
              <a:solidFill>
                <a:srgbClr val="1F497D"/>
              </a:solidFill>
            </a:endParaRPr>
          </a:p>
          <a:p>
            <a:pPr lvl="0" algn="l" defTabSz="448055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sv-SE" sz="3136" dirty="0" err="1" smtClean="0">
                <a:solidFill>
                  <a:srgbClr val="1F497D"/>
                </a:solidFill>
              </a:rPr>
              <a:t>We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shall</a:t>
            </a:r>
            <a:r>
              <a:rPr lang="sv-SE" sz="3136" dirty="0" smtClean="0">
                <a:solidFill>
                  <a:srgbClr val="1F497D"/>
                </a:solidFill>
              </a:rPr>
              <a:t> be </a:t>
            </a:r>
            <a:r>
              <a:rPr lang="sv-SE" sz="3136" dirty="0" err="1" smtClean="0">
                <a:solidFill>
                  <a:srgbClr val="1F497D"/>
                </a:solidFill>
              </a:rPr>
              <a:t>guided</a:t>
            </a:r>
            <a:r>
              <a:rPr lang="sv-SE" sz="3136" dirty="0" smtClean="0">
                <a:solidFill>
                  <a:srgbClr val="1F497D"/>
                </a:solidFill>
              </a:rPr>
              <a:t> by </a:t>
            </a:r>
            <a:r>
              <a:rPr lang="sv-SE" sz="3136" dirty="0" err="1" smtClean="0">
                <a:solidFill>
                  <a:srgbClr val="1F497D"/>
                </a:solidFill>
              </a:rPr>
              <a:t>our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professional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judgement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to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find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creative</a:t>
            </a:r>
            <a:r>
              <a:rPr lang="sv-SE" sz="3136" dirty="0" smtClean="0">
                <a:solidFill>
                  <a:srgbClr val="1F497D"/>
                </a:solidFill>
              </a:rPr>
              <a:t> solutions in </a:t>
            </a:r>
            <a:r>
              <a:rPr lang="sv-SE" sz="3136" dirty="0" err="1" smtClean="0">
                <a:solidFill>
                  <a:srgbClr val="1F497D"/>
                </a:solidFill>
              </a:rPr>
              <a:t>primary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care</a:t>
            </a:r>
            <a:r>
              <a:rPr lang="sv-SE" sz="3136" dirty="0" smtClean="0">
                <a:solidFill>
                  <a:srgbClr val="1F497D"/>
                </a:solidFill>
              </a:rPr>
              <a:t> and not </a:t>
            </a:r>
            <a:r>
              <a:rPr lang="sv-SE" sz="3136" dirty="0" err="1" smtClean="0">
                <a:solidFill>
                  <a:srgbClr val="1F497D"/>
                </a:solidFill>
              </a:rPr>
              <a:t>being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motivated</a:t>
            </a:r>
            <a:r>
              <a:rPr lang="sv-SE" sz="3136" dirty="0" smtClean="0">
                <a:solidFill>
                  <a:srgbClr val="1F497D"/>
                </a:solidFill>
              </a:rPr>
              <a:t> by the </a:t>
            </a:r>
            <a:r>
              <a:rPr lang="sv-SE" sz="3136" dirty="0" err="1" smtClean="0">
                <a:solidFill>
                  <a:srgbClr val="1F497D"/>
                </a:solidFill>
              </a:rPr>
              <a:t>pursuit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of</a:t>
            </a:r>
            <a:r>
              <a:rPr lang="sv-SE" sz="3136" dirty="0" smtClean="0">
                <a:solidFill>
                  <a:srgbClr val="1F497D"/>
                </a:solidFill>
              </a:rPr>
              <a:t> short term </a:t>
            </a:r>
            <a:r>
              <a:rPr lang="sv-SE" sz="3136" dirty="0" err="1" smtClean="0">
                <a:solidFill>
                  <a:srgbClr val="1F497D"/>
                </a:solidFill>
              </a:rPr>
              <a:t>financial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gains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with</a:t>
            </a:r>
            <a:r>
              <a:rPr lang="sv-SE" sz="3136" dirty="0" smtClean="0">
                <a:solidFill>
                  <a:srgbClr val="1F497D"/>
                </a:solidFill>
              </a:rPr>
              <a:t> the </a:t>
            </a:r>
            <a:r>
              <a:rPr lang="sv-SE" sz="3136" dirty="0" err="1" smtClean="0">
                <a:solidFill>
                  <a:srgbClr val="1F497D"/>
                </a:solidFill>
              </a:rPr>
              <a:t>current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funding</a:t>
            </a:r>
            <a:r>
              <a:rPr lang="sv-SE" sz="3136" dirty="0" smtClean="0">
                <a:solidFill>
                  <a:srgbClr val="1F497D"/>
                </a:solidFill>
              </a:rPr>
              <a:t> </a:t>
            </a:r>
            <a:r>
              <a:rPr lang="sv-SE" sz="3136" dirty="0" err="1" smtClean="0">
                <a:solidFill>
                  <a:srgbClr val="1F497D"/>
                </a:solidFill>
              </a:rPr>
              <a:t>allocation</a:t>
            </a:r>
            <a:r>
              <a:rPr lang="sv-SE" sz="3136" dirty="0" smtClean="0">
                <a:solidFill>
                  <a:srgbClr val="1F497D"/>
                </a:solidFill>
              </a:rPr>
              <a:t> system.</a:t>
            </a:r>
            <a:endParaRPr sz="3136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 smtClean="0">
                <a:solidFill>
                  <a:srgbClr val="1F497D"/>
                </a:solidFill>
              </a:rPr>
              <a:t>I </a:t>
            </a:r>
            <a:r>
              <a:rPr lang="sv-SE" sz="4400" dirty="0" err="1" smtClean="0">
                <a:solidFill>
                  <a:srgbClr val="1F497D"/>
                </a:solidFill>
              </a:rPr>
              <a:t>have</a:t>
            </a:r>
            <a:r>
              <a:rPr lang="sv-SE" sz="4400" dirty="0" smtClean="0">
                <a:solidFill>
                  <a:srgbClr val="1F497D"/>
                </a:solidFill>
              </a:rPr>
              <a:t> a </a:t>
            </a:r>
            <a:r>
              <a:rPr lang="sv-SE" sz="4400" dirty="0" err="1" smtClean="0">
                <a:solidFill>
                  <a:srgbClr val="1F497D"/>
                </a:solidFill>
              </a:rPr>
              <a:t>dream</a:t>
            </a:r>
            <a:r>
              <a:rPr lang="sv-SE" sz="4400" dirty="0" smtClean="0">
                <a:solidFill>
                  <a:srgbClr val="1F497D"/>
                </a:solidFill>
              </a:rPr>
              <a:t>!</a:t>
            </a:r>
            <a:endParaRPr sz="4400" dirty="0">
              <a:solidFill>
                <a:srgbClr val="1F497D"/>
              </a:solidFill>
            </a:endParaRPr>
          </a:p>
        </p:txBody>
      </p:sp>
      <p:pic>
        <p:nvPicPr>
          <p:cNvPr id="62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1909" y="1600200"/>
            <a:ext cx="3300182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 smtClean="0">
                <a:solidFill>
                  <a:srgbClr val="1F497D"/>
                </a:solidFill>
              </a:rPr>
              <a:t>Not so bad</a:t>
            </a:r>
            <a:endParaRPr sz="4400" dirty="0">
              <a:solidFill>
                <a:srgbClr val="1F497D"/>
              </a:solidFill>
            </a:endParaRPr>
          </a:p>
        </p:txBody>
      </p:sp>
      <p:pic>
        <p:nvPicPr>
          <p:cNvPr id="65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736" y="1600200"/>
            <a:ext cx="7342528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sv-SE" sz="4000" b="1" dirty="0" smtClean="0">
                <a:solidFill>
                  <a:srgbClr val="376092"/>
                </a:solidFill>
              </a:rPr>
              <a:t>The </a:t>
            </a:r>
            <a:r>
              <a:rPr lang="sv-SE" sz="4000" b="1" dirty="0" err="1" smtClean="0">
                <a:solidFill>
                  <a:srgbClr val="376092"/>
                </a:solidFill>
              </a:rPr>
              <a:t>aims</a:t>
            </a:r>
            <a:r>
              <a:rPr lang="sv-SE" sz="4000" b="1" dirty="0" smtClean="0">
                <a:solidFill>
                  <a:srgbClr val="376092"/>
                </a:solidFill>
              </a:rPr>
              <a:t> </a:t>
            </a:r>
            <a:r>
              <a:rPr lang="sv-SE" sz="4000" b="1" dirty="0" err="1" smtClean="0">
                <a:solidFill>
                  <a:srgbClr val="376092"/>
                </a:solidFill>
              </a:rPr>
              <a:t>of</a:t>
            </a:r>
            <a:r>
              <a:rPr lang="sv-SE" sz="4000" b="1" dirty="0" smtClean="0">
                <a:solidFill>
                  <a:srgbClr val="376092"/>
                </a:solidFill>
              </a:rPr>
              <a:t> </a:t>
            </a:r>
            <a:r>
              <a:rPr lang="sv-SE" sz="4000" b="1" dirty="0" err="1" smtClean="0">
                <a:solidFill>
                  <a:srgbClr val="376092"/>
                </a:solidFill>
              </a:rPr>
              <a:t>funding</a:t>
            </a:r>
            <a:r>
              <a:rPr lang="sv-SE" sz="4000" b="1" dirty="0" smtClean="0">
                <a:solidFill>
                  <a:srgbClr val="376092"/>
                </a:solidFill>
              </a:rPr>
              <a:t> </a:t>
            </a:r>
            <a:r>
              <a:rPr lang="sv-SE" sz="4000" b="1" dirty="0" err="1" smtClean="0">
                <a:solidFill>
                  <a:srgbClr val="376092"/>
                </a:solidFill>
              </a:rPr>
              <a:t>allocation</a:t>
            </a:r>
            <a:endParaRPr sz="4000" b="1" dirty="0">
              <a:solidFill>
                <a:srgbClr val="376092"/>
              </a:solidFill>
            </a:endParaRP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900" dirty="0">
              <a:solidFill>
                <a:srgbClr val="1F497D"/>
              </a:solidFill>
            </a:endParaRPr>
          </a:p>
          <a:p>
            <a:pPr marL="394137" lvl="0" indent="-394137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500" dirty="0" smtClean="0">
                <a:solidFill>
                  <a:srgbClr val="1F497D"/>
                </a:solidFill>
              </a:rPr>
              <a:t>Fair </a:t>
            </a:r>
            <a:r>
              <a:rPr lang="sv-SE" sz="2500" dirty="0" err="1" smtClean="0">
                <a:solidFill>
                  <a:srgbClr val="1F497D"/>
                </a:solidFill>
              </a:rPr>
              <a:t>allocation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of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limited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resources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to</a:t>
            </a:r>
            <a:r>
              <a:rPr lang="sv-SE" sz="2500" dirty="0" smtClean="0">
                <a:solidFill>
                  <a:srgbClr val="1F497D"/>
                </a:solidFill>
              </a:rPr>
              <a:t> patients </a:t>
            </a:r>
            <a:r>
              <a:rPr lang="sv-SE" sz="2500" dirty="0" err="1" smtClean="0">
                <a:solidFill>
                  <a:srgbClr val="1F497D"/>
                </a:solidFill>
              </a:rPr>
              <a:t>with</a:t>
            </a:r>
            <a:r>
              <a:rPr lang="sv-SE" sz="2500" dirty="0" smtClean="0">
                <a:solidFill>
                  <a:srgbClr val="1F497D"/>
                </a:solidFill>
              </a:rPr>
              <a:t> the </a:t>
            </a:r>
            <a:r>
              <a:rPr lang="sv-SE" sz="2500" dirty="0" err="1" smtClean="0">
                <a:solidFill>
                  <a:srgbClr val="1F497D"/>
                </a:solidFill>
              </a:rPr>
              <a:t>most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clinical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needs</a:t>
            </a:r>
            <a:endParaRPr sz="2900" dirty="0">
              <a:solidFill>
                <a:srgbClr val="888888"/>
              </a:solidFill>
            </a:endParaRPr>
          </a:p>
          <a:p>
            <a:pPr marL="457200" lvl="0" indent="-457200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  <a:p>
            <a:pPr marL="394137" lvl="0" indent="-394137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500" dirty="0" smtClean="0">
                <a:solidFill>
                  <a:srgbClr val="1F497D"/>
                </a:solidFill>
              </a:rPr>
              <a:t>In the long term </a:t>
            </a:r>
            <a:r>
              <a:rPr lang="sv-SE" sz="2500" dirty="0" err="1" smtClean="0">
                <a:solidFill>
                  <a:srgbClr val="1F497D"/>
                </a:solidFill>
              </a:rPr>
              <a:t>promote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that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every</a:t>
            </a:r>
            <a:r>
              <a:rPr lang="sv-SE" sz="2500" dirty="0" smtClean="0">
                <a:solidFill>
                  <a:srgbClr val="1F497D"/>
                </a:solidFill>
              </a:rPr>
              <a:t> patient has a </a:t>
            </a:r>
            <a:r>
              <a:rPr lang="sv-SE" sz="2500" dirty="0" err="1" smtClean="0">
                <a:solidFill>
                  <a:srgbClr val="1F497D"/>
                </a:solidFill>
              </a:rPr>
              <a:t>named</a:t>
            </a:r>
            <a:r>
              <a:rPr lang="sv-SE" sz="2500" dirty="0" smtClean="0">
                <a:solidFill>
                  <a:srgbClr val="1F497D"/>
                </a:solidFill>
              </a:rPr>
              <a:t> GP</a:t>
            </a:r>
          </a:p>
          <a:p>
            <a:pPr marL="394137" lvl="0" indent="-394137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lang="sv-SE" sz="2500" dirty="0" smtClean="0">
              <a:solidFill>
                <a:srgbClr val="1F497D"/>
              </a:solidFill>
            </a:endParaRPr>
          </a:p>
          <a:p>
            <a:pPr marL="394137" lvl="0" indent="-394137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1F497D"/>
                </a:solidFill>
              </a:rPr>
              <a:t>Promote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closer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collaboration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between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primary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care</a:t>
            </a:r>
            <a:r>
              <a:rPr lang="sv-SE" sz="2500" dirty="0" smtClean="0">
                <a:solidFill>
                  <a:srgbClr val="1F497D"/>
                </a:solidFill>
              </a:rPr>
              <a:t>, </a:t>
            </a:r>
            <a:r>
              <a:rPr lang="sv-SE" sz="2500" dirty="0" err="1" smtClean="0">
                <a:solidFill>
                  <a:srgbClr val="1F497D"/>
                </a:solidFill>
              </a:rPr>
              <a:t>secondary</a:t>
            </a:r>
            <a:r>
              <a:rPr lang="sv-SE" sz="2500" dirty="0" smtClean="0">
                <a:solidFill>
                  <a:srgbClr val="1F497D"/>
                </a:solidFill>
              </a:rPr>
              <a:t> </a:t>
            </a:r>
            <a:r>
              <a:rPr lang="sv-SE" sz="2500" dirty="0" err="1" smtClean="0">
                <a:solidFill>
                  <a:srgbClr val="1F497D"/>
                </a:solidFill>
              </a:rPr>
              <a:t>care</a:t>
            </a:r>
            <a:r>
              <a:rPr lang="sv-SE" sz="2500" dirty="0" smtClean="0">
                <a:solidFill>
                  <a:srgbClr val="1F497D"/>
                </a:solidFill>
              </a:rPr>
              <a:t> and the </a:t>
            </a:r>
            <a:r>
              <a:rPr lang="sv-SE" sz="2500" dirty="0" err="1" smtClean="0">
                <a:solidFill>
                  <a:srgbClr val="1F497D"/>
                </a:solidFill>
              </a:rPr>
              <a:t>municipalities</a:t>
            </a:r>
            <a:endParaRPr sz="25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sv-SE" sz="4000" b="1" dirty="0" smtClean="0">
                <a:solidFill>
                  <a:srgbClr val="376092"/>
                </a:solidFill>
              </a:rPr>
              <a:t>The policy </a:t>
            </a:r>
            <a:r>
              <a:rPr lang="sv-SE" sz="4000" b="1" dirty="0" err="1" smtClean="0">
                <a:solidFill>
                  <a:srgbClr val="376092"/>
                </a:solidFill>
              </a:rPr>
              <a:t>document</a:t>
            </a:r>
            <a:endParaRPr sz="4000" b="1" dirty="0">
              <a:solidFill>
                <a:srgbClr val="376092"/>
              </a:solidFill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1F497D"/>
              </a:solidFill>
            </a:endParaRPr>
          </a:p>
          <a:p>
            <a:pPr marL="389466" lvl="0" indent="-389466" algn="l">
              <a:lnSpc>
                <a:spcPct val="80000"/>
              </a:lnSpc>
              <a:spcBef>
                <a:spcPts val="5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300" dirty="0" smtClean="0">
                <a:solidFill>
                  <a:srgbClr val="1F497D"/>
                </a:solidFill>
              </a:rPr>
              <a:t>Support </a:t>
            </a:r>
            <a:r>
              <a:rPr lang="sv-SE" sz="2300" dirty="0" err="1" smtClean="0">
                <a:solidFill>
                  <a:srgbClr val="1F497D"/>
                </a:solidFill>
              </a:rPr>
              <a:t>local</a:t>
            </a:r>
            <a:r>
              <a:rPr lang="sv-SE" sz="2300" dirty="0" smtClean="0">
                <a:solidFill>
                  <a:srgbClr val="1F497D"/>
                </a:solidFill>
              </a:rPr>
              <a:t> and national lobbying</a:t>
            </a:r>
            <a:endParaRPr sz="2700" dirty="0">
              <a:solidFill>
                <a:srgbClr val="888888"/>
              </a:solidFill>
            </a:endParaRPr>
          </a:p>
          <a:p>
            <a:pPr marL="457200" lvl="0" indent="-457200" algn="l"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  <a:p>
            <a:pPr marL="389466" lvl="0" indent="-389466" algn="l">
              <a:lnSpc>
                <a:spcPct val="80000"/>
              </a:lnSpc>
              <a:spcBef>
                <a:spcPts val="5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300" dirty="0" err="1" smtClean="0">
                <a:solidFill>
                  <a:srgbClr val="1F497D"/>
                </a:solidFill>
              </a:rPr>
              <a:t>Summary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of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current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knowledge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about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funding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allocating</a:t>
            </a:r>
            <a:r>
              <a:rPr lang="sv-SE" sz="2300" dirty="0" smtClean="0">
                <a:solidFill>
                  <a:srgbClr val="1F497D"/>
                </a:solidFill>
              </a:rPr>
              <a:t> systems in Swedish </a:t>
            </a:r>
            <a:r>
              <a:rPr lang="sv-SE" sz="2300" dirty="0" err="1" smtClean="0">
                <a:solidFill>
                  <a:srgbClr val="1F497D"/>
                </a:solidFill>
              </a:rPr>
              <a:t>primary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care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today</a:t>
            </a:r>
            <a:endParaRPr lang="sv-SE" sz="2300" dirty="0" smtClean="0">
              <a:solidFill>
                <a:srgbClr val="1F497D"/>
              </a:solidFill>
            </a:endParaRPr>
          </a:p>
          <a:p>
            <a:pPr marL="389466" lvl="0" indent="-389466" algn="l">
              <a:lnSpc>
                <a:spcPct val="80000"/>
              </a:lnSpc>
              <a:spcBef>
                <a:spcPts val="5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  <a:p>
            <a:pPr marL="389466" lvl="0" indent="-389466" algn="l">
              <a:lnSpc>
                <a:spcPct val="80000"/>
              </a:lnSpc>
              <a:spcBef>
                <a:spcPts val="5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300" dirty="0" smtClean="0">
                <a:solidFill>
                  <a:srgbClr val="1F497D"/>
                </a:solidFill>
              </a:rPr>
              <a:t>Existing </a:t>
            </a:r>
            <a:r>
              <a:rPr lang="sv-SE" sz="2300" dirty="0" err="1" smtClean="0">
                <a:solidFill>
                  <a:srgbClr val="1F497D"/>
                </a:solidFill>
              </a:rPr>
              <a:t>evidence</a:t>
            </a:r>
            <a:endParaRPr sz="2700" dirty="0">
              <a:solidFill>
                <a:srgbClr val="888888"/>
              </a:solidFill>
            </a:endParaRPr>
          </a:p>
          <a:p>
            <a:pPr marL="457200" lvl="0" indent="-457200" algn="l"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  <a:p>
            <a:pPr marL="389466" lvl="0" indent="-389466" algn="l">
              <a:lnSpc>
                <a:spcPct val="80000"/>
              </a:lnSpc>
              <a:spcBef>
                <a:spcPts val="5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300" dirty="0" err="1" smtClean="0">
                <a:solidFill>
                  <a:srgbClr val="1F497D"/>
                </a:solidFill>
              </a:rPr>
              <a:t>Experience</a:t>
            </a:r>
            <a:r>
              <a:rPr lang="sv-SE" sz="2300" dirty="0" smtClean="0">
                <a:solidFill>
                  <a:srgbClr val="1F497D"/>
                </a:solidFill>
              </a:rPr>
              <a:t> and </a:t>
            </a:r>
            <a:r>
              <a:rPr lang="sv-SE" sz="2300" dirty="0" err="1" smtClean="0">
                <a:solidFill>
                  <a:srgbClr val="1F497D"/>
                </a:solidFill>
              </a:rPr>
              <a:t>values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when</a:t>
            </a:r>
            <a:r>
              <a:rPr lang="sv-SE" sz="2300" dirty="0" smtClean="0">
                <a:solidFill>
                  <a:srgbClr val="1F497D"/>
                </a:solidFill>
              </a:rPr>
              <a:t> </a:t>
            </a:r>
            <a:r>
              <a:rPr lang="sv-SE" sz="2300" dirty="0" err="1" smtClean="0">
                <a:solidFill>
                  <a:srgbClr val="1F497D"/>
                </a:solidFill>
              </a:rPr>
              <a:t>evidence</a:t>
            </a:r>
            <a:r>
              <a:rPr lang="sv-SE" sz="2300" dirty="0" smtClean="0">
                <a:solidFill>
                  <a:srgbClr val="1F497D"/>
                </a:solidFill>
              </a:rPr>
              <a:t> is </a:t>
            </a:r>
            <a:r>
              <a:rPr lang="sv-SE" sz="2300" dirty="0" err="1" smtClean="0">
                <a:solidFill>
                  <a:srgbClr val="1F497D"/>
                </a:solidFill>
              </a:rPr>
              <a:t>lacking</a:t>
            </a:r>
            <a:endParaRPr sz="28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4000" b="1">
                <a:solidFill>
                  <a:srgbClr val="376092"/>
                </a:solidFill>
              </a:defRPr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1F497D"/>
              </a:solidFill>
            </a:endParaRPr>
          </a:p>
          <a:p>
            <a:pPr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sv-SE" sz="4400" b="1" dirty="0" smtClean="0">
                <a:solidFill>
                  <a:srgbClr val="1F497D"/>
                </a:solidFill>
              </a:rPr>
              <a:t>All systems </a:t>
            </a:r>
            <a:r>
              <a:rPr lang="sv-SE" sz="4400" b="1" dirty="0" err="1" smtClean="0">
                <a:solidFill>
                  <a:srgbClr val="1F497D"/>
                </a:solidFill>
              </a:rPr>
              <a:t>have</a:t>
            </a:r>
            <a:endParaRPr sz="4400" b="1" dirty="0">
              <a:solidFill>
                <a:srgbClr val="1F497D"/>
              </a:solidFill>
            </a:endParaRPr>
          </a:p>
          <a:p>
            <a:pPr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sv-SE" sz="4400" b="1" dirty="0" err="1">
                <a:solidFill>
                  <a:srgbClr val="1F497D"/>
                </a:solidFill>
              </a:rPr>
              <a:t>p</a:t>
            </a:r>
            <a:r>
              <a:rPr lang="sv-SE" sz="4400" b="1" dirty="0" err="1" smtClean="0">
                <a:solidFill>
                  <a:srgbClr val="1F497D"/>
                </a:solidFill>
              </a:rPr>
              <a:t>ros</a:t>
            </a:r>
            <a:r>
              <a:rPr lang="sv-SE" sz="4400" b="1" dirty="0" smtClean="0">
                <a:solidFill>
                  <a:srgbClr val="1F497D"/>
                </a:solidFill>
              </a:rPr>
              <a:t> and </a:t>
            </a:r>
            <a:r>
              <a:rPr lang="sv-SE" sz="4400" b="1" dirty="0" err="1" smtClean="0">
                <a:solidFill>
                  <a:srgbClr val="1F497D"/>
                </a:solidFill>
              </a:rPr>
              <a:t>cons</a:t>
            </a:r>
            <a:endParaRPr sz="44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4000" b="1">
                <a:solidFill>
                  <a:srgbClr val="376092"/>
                </a:solidFill>
              </a:defRPr>
            </a:pPr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1F497D"/>
              </a:solidFill>
            </a:endParaRPr>
          </a:p>
          <a:p>
            <a:pPr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sv-SE" sz="4400" b="1" dirty="0" smtClean="0">
                <a:solidFill>
                  <a:srgbClr val="1F497D"/>
                </a:solidFill>
              </a:rPr>
              <a:t>All systems</a:t>
            </a:r>
            <a:endParaRPr sz="4400" b="1" dirty="0">
              <a:solidFill>
                <a:srgbClr val="1F497D"/>
              </a:solidFill>
            </a:endParaRPr>
          </a:p>
          <a:p>
            <a:pPr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sv-SE" sz="4400" b="1" dirty="0" err="1">
                <a:solidFill>
                  <a:srgbClr val="1F497D"/>
                </a:solidFill>
              </a:rPr>
              <a:t>c</a:t>
            </a:r>
            <a:r>
              <a:rPr lang="sv-SE" sz="4400" b="1" dirty="0" err="1" smtClean="0">
                <a:solidFill>
                  <a:srgbClr val="1F497D"/>
                </a:solidFill>
              </a:rPr>
              <a:t>an</a:t>
            </a:r>
            <a:r>
              <a:rPr lang="sv-SE" sz="4400" b="1" dirty="0" smtClean="0">
                <a:solidFill>
                  <a:srgbClr val="1F497D"/>
                </a:solidFill>
              </a:rPr>
              <a:t> be </a:t>
            </a:r>
            <a:r>
              <a:rPr lang="sv-SE" sz="4400" b="1" dirty="0" err="1" smtClean="0">
                <a:solidFill>
                  <a:srgbClr val="1F497D"/>
                </a:solidFill>
              </a:rPr>
              <a:t>manipulated</a:t>
            </a:r>
            <a:endParaRPr sz="44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sv-SE" sz="4000" b="1" dirty="0" err="1" smtClean="0">
                <a:solidFill>
                  <a:srgbClr val="376092"/>
                </a:solidFill>
              </a:rPr>
              <a:t>Evidence</a:t>
            </a:r>
            <a:r>
              <a:rPr lang="sv-SE" sz="4000" b="1" dirty="0" smtClean="0">
                <a:solidFill>
                  <a:srgbClr val="376092"/>
                </a:solidFill>
              </a:rPr>
              <a:t> </a:t>
            </a:r>
            <a:r>
              <a:rPr lang="sv-SE" sz="4000" b="1" dirty="0" err="1" smtClean="0">
                <a:solidFill>
                  <a:srgbClr val="376092"/>
                </a:solidFill>
              </a:rPr>
              <a:t>concerning</a:t>
            </a:r>
            <a:r>
              <a:rPr lang="sv-SE" sz="4000" b="1" dirty="0" smtClean="0">
                <a:solidFill>
                  <a:srgbClr val="376092"/>
                </a:solidFill>
              </a:rPr>
              <a:t> P4P</a:t>
            </a:r>
            <a:endParaRPr sz="4000" b="1" dirty="0">
              <a:solidFill>
                <a:srgbClr val="376092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1F497D"/>
              </a:solidFill>
            </a:endParaRPr>
          </a:p>
          <a:p>
            <a:pPr marL="400050" lvl="0" indent="-400050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800" dirty="0" err="1" smtClean="0">
                <a:solidFill>
                  <a:srgbClr val="1F497D"/>
                </a:solidFill>
              </a:rPr>
              <a:t>Payments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based</a:t>
            </a:r>
            <a:r>
              <a:rPr lang="sv-SE" sz="2800" dirty="0" smtClean="0">
                <a:solidFill>
                  <a:srgbClr val="1F497D"/>
                </a:solidFill>
              </a:rPr>
              <a:t> on </a:t>
            </a:r>
            <a:r>
              <a:rPr lang="sv-SE" sz="2800" dirty="0" err="1" smtClean="0">
                <a:solidFill>
                  <a:srgbClr val="1F497D"/>
                </a:solidFill>
              </a:rPr>
              <a:t>clinical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outcomes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should</a:t>
            </a:r>
            <a:r>
              <a:rPr lang="sv-SE" sz="2800" dirty="0" smtClean="0">
                <a:solidFill>
                  <a:srgbClr val="1F497D"/>
                </a:solidFill>
              </a:rPr>
              <a:t> be </a:t>
            </a:r>
            <a:r>
              <a:rPr lang="sv-SE" sz="2800" dirty="0" err="1" smtClean="0">
                <a:solidFill>
                  <a:srgbClr val="1F497D"/>
                </a:solidFill>
              </a:rPr>
              <a:t>avoided</a:t>
            </a:r>
            <a:endParaRPr sz="2800" dirty="0">
              <a:solidFill>
                <a:srgbClr val="1F497D"/>
              </a:solidFill>
            </a:endParaRPr>
          </a:p>
          <a:p>
            <a:pPr marL="457200" lvl="0" indent="-457200" algn="l"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1F497D"/>
              </a:solidFill>
            </a:endParaRPr>
          </a:p>
          <a:p>
            <a:pPr marL="400050" lvl="0" indent="-400050" algn="l">
              <a:spcBef>
                <a:spcPts val="600"/>
              </a:spcBef>
              <a:buClr>
                <a:srgbClr val="1F497D"/>
              </a:buClr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sv-SE" sz="2800" dirty="0" err="1" smtClean="0">
                <a:solidFill>
                  <a:srgbClr val="1F497D"/>
                </a:solidFill>
              </a:rPr>
              <a:t>Payments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based</a:t>
            </a:r>
            <a:r>
              <a:rPr lang="sv-SE" sz="2800" dirty="0" smtClean="0">
                <a:solidFill>
                  <a:srgbClr val="1F497D"/>
                </a:solidFill>
              </a:rPr>
              <a:t> on data from </a:t>
            </a:r>
            <a:r>
              <a:rPr lang="sv-SE" sz="2800" dirty="0" err="1" smtClean="0">
                <a:solidFill>
                  <a:srgbClr val="1F497D"/>
                </a:solidFill>
              </a:rPr>
              <a:t>medical</a:t>
            </a:r>
            <a:r>
              <a:rPr lang="sv-SE" sz="2800" dirty="0" smtClean="0">
                <a:solidFill>
                  <a:srgbClr val="1F497D"/>
                </a:solidFill>
              </a:rPr>
              <a:t> </a:t>
            </a:r>
            <a:r>
              <a:rPr lang="sv-SE" sz="2800" dirty="0" err="1" smtClean="0">
                <a:solidFill>
                  <a:srgbClr val="1F497D"/>
                </a:solidFill>
              </a:rPr>
              <a:t>records</a:t>
            </a:r>
            <a:r>
              <a:rPr lang="sv-SE" sz="2800" dirty="0" smtClean="0">
                <a:solidFill>
                  <a:srgbClr val="1F497D"/>
                </a:solidFill>
              </a:rPr>
              <a:t> or </a:t>
            </a:r>
            <a:r>
              <a:rPr lang="sv-SE" sz="2800" dirty="0" err="1" smtClean="0">
                <a:solidFill>
                  <a:srgbClr val="1F497D"/>
                </a:solidFill>
              </a:rPr>
              <a:t>quality</a:t>
            </a:r>
            <a:r>
              <a:rPr lang="sv-SE" sz="2800" dirty="0" smtClean="0">
                <a:solidFill>
                  <a:srgbClr val="1F497D"/>
                </a:solidFill>
              </a:rPr>
              <a:t> registers </a:t>
            </a:r>
            <a:r>
              <a:rPr lang="sv-SE" sz="2800" dirty="0" err="1" smtClean="0">
                <a:solidFill>
                  <a:srgbClr val="1F497D"/>
                </a:solidFill>
              </a:rPr>
              <a:t>should</a:t>
            </a:r>
            <a:r>
              <a:rPr lang="sv-SE" sz="2800" dirty="0" smtClean="0">
                <a:solidFill>
                  <a:srgbClr val="1F497D"/>
                </a:solidFill>
              </a:rPr>
              <a:t> be </a:t>
            </a:r>
            <a:r>
              <a:rPr lang="sv-SE" sz="2800" dirty="0" err="1" smtClean="0">
                <a:solidFill>
                  <a:srgbClr val="1F497D"/>
                </a:solidFill>
              </a:rPr>
              <a:t>avoided</a:t>
            </a:r>
            <a:endParaRPr sz="28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288036">
              <a:defRPr sz="1800"/>
            </a:pPr>
            <a:r>
              <a:rPr sz="2457" dirty="0"/>
              <a:t/>
            </a:r>
            <a:br>
              <a:rPr sz="2457" dirty="0"/>
            </a:br>
            <a:r>
              <a:rPr lang="sv-SE" sz="2709" b="1" dirty="0" err="1" smtClean="0">
                <a:solidFill>
                  <a:srgbClr val="376092"/>
                </a:solidFill>
              </a:rPr>
              <a:t>Obstacles</a:t>
            </a:r>
            <a:r>
              <a:rPr sz="2709" b="1" dirty="0">
                <a:solidFill>
                  <a:srgbClr val="376092"/>
                </a:solidFill>
              </a:rPr>
              <a:t/>
            </a:r>
            <a:br>
              <a:rPr sz="2709" b="1" dirty="0">
                <a:solidFill>
                  <a:srgbClr val="376092"/>
                </a:solidFill>
              </a:rPr>
            </a:br>
            <a:r>
              <a:rPr sz="1512" b="1" dirty="0">
                <a:solidFill>
                  <a:srgbClr val="376092"/>
                </a:solidFill>
              </a:rPr>
              <a:t/>
            </a:r>
            <a:br>
              <a:rPr sz="1512" b="1" dirty="0">
                <a:solidFill>
                  <a:srgbClr val="376092"/>
                </a:solidFill>
              </a:rPr>
            </a:br>
            <a:endParaRPr sz="1512" b="1" dirty="0">
              <a:solidFill>
                <a:srgbClr val="376092"/>
              </a:solidFill>
            </a:endParaRP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1371600" y="1764632"/>
            <a:ext cx="6400800" cy="43955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900" dirty="0">
              <a:solidFill>
                <a:srgbClr val="1F497D"/>
              </a:solidFill>
            </a:endParaRPr>
          </a:p>
          <a:p>
            <a:pPr lvl="0" algn="l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376092"/>
                </a:solidFill>
              </a:rPr>
              <a:t>Every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county</a:t>
            </a:r>
            <a:r>
              <a:rPr lang="sv-SE" sz="2500" dirty="0" smtClean="0">
                <a:solidFill>
                  <a:srgbClr val="376092"/>
                </a:solidFill>
              </a:rPr>
              <a:t> has </a:t>
            </a:r>
            <a:r>
              <a:rPr lang="sv-SE" sz="2500" dirty="0" err="1" smtClean="0">
                <a:solidFill>
                  <a:srgbClr val="376092"/>
                </a:solidFill>
              </a:rPr>
              <a:t>its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own</a:t>
            </a:r>
            <a:r>
              <a:rPr lang="sv-SE" sz="2500" dirty="0" smtClean="0">
                <a:solidFill>
                  <a:srgbClr val="376092"/>
                </a:solidFill>
              </a:rPr>
              <a:t> Vårdval system (</a:t>
            </a:r>
            <a:r>
              <a:rPr lang="sv-SE" sz="2500" dirty="0" err="1" smtClean="0">
                <a:solidFill>
                  <a:srgbClr val="376092"/>
                </a:solidFill>
              </a:rPr>
              <a:t>patient´s</a:t>
            </a:r>
            <a:r>
              <a:rPr lang="sv-SE" sz="2500" dirty="0" smtClean="0">
                <a:solidFill>
                  <a:srgbClr val="376092"/>
                </a:solidFill>
              </a:rPr>
              <a:t> choice) </a:t>
            </a:r>
            <a:r>
              <a:rPr lang="sv-SE" sz="2500" dirty="0" err="1" smtClean="0">
                <a:solidFill>
                  <a:srgbClr val="376092"/>
                </a:solidFill>
              </a:rPr>
              <a:t>with</a:t>
            </a:r>
            <a:r>
              <a:rPr lang="sv-SE" sz="2500" dirty="0" smtClean="0">
                <a:solidFill>
                  <a:srgbClr val="376092"/>
                </a:solidFill>
              </a:rPr>
              <a:t> different </a:t>
            </a:r>
            <a:r>
              <a:rPr lang="sv-SE" sz="2500" dirty="0" err="1" smtClean="0">
                <a:solidFill>
                  <a:srgbClr val="376092"/>
                </a:solidFill>
              </a:rPr>
              <a:t>commissioning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contracts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with</a:t>
            </a:r>
            <a:r>
              <a:rPr lang="sv-SE" sz="2500" dirty="0" smtClean="0">
                <a:solidFill>
                  <a:srgbClr val="376092"/>
                </a:solidFill>
              </a:rPr>
              <a:t> the providers and different </a:t>
            </a:r>
            <a:r>
              <a:rPr lang="sv-SE" sz="2500" dirty="0" err="1" smtClean="0">
                <a:solidFill>
                  <a:srgbClr val="376092"/>
                </a:solidFill>
              </a:rPr>
              <a:t>funding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allocation</a:t>
            </a:r>
            <a:r>
              <a:rPr lang="sv-SE" sz="2500" dirty="0" smtClean="0">
                <a:solidFill>
                  <a:srgbClr val="376092"/>
                </a:solidFill>
              </a:rPr>
              <a:t> systems</a:t>
            </a:r>
            <a:endParaRPr sz="2900" dirty="0">
              <a:solidFill>
                <a:srgbClr val="888888"/>
              </a:solidFill>
            </a:endParaRPr>
          </a:p>
          <a:p>
            <a:pPr lvl="0" algn="l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376092"/>
              </a:solidFill>
            </a:endParaRPr>
          </a:p>
          <a:p>
            <a:pPr lvl="0" algn="l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376092"/>
                </a:solidFill>
              </a:rPr>
              <a:t>Primary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care</a:t>
            </a:r>
            <a:r>
              <a:rPr lang="sv-SE" sz="2500" dirty="0" smtClean="0">
                <a:solidFill>
                  <a:srgbClr val="376092"/>
                </a:solidFill>
              </a:rPr>
              <a:t> is </a:t>
            </a:r>
            <a:r>
              <a:rPr lang="sv-SE" sz="2500" dirty="0" err="1" smtClean="0">
                <a:solidFill>
                  <a:srgbClr val="376092"/>
                </a:solidFill>
              </a:rPr>
              <a:t>often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understaffed</a:t>
            </a:r>
            <a:r>
              <a:rPr lang="sv-SE" sz="2500" dirty="0" smtClean="0">
                <a:solidFill>
                  <a:srgbClr val="376092"/>
                </a:solidFill>
              </a:rPr>
              <a:t> and </a:t>
            </a:r>
            <a:r>
              <a:rPr lang="sv-SE" sz="2500" dirty="0" err="1" smtClean="0">
                <a:solidFill>
                  <a:srgbClr val="376092"/>
                </a:solidFill>
              </a:rPr>
              <a:t>underfunded</a:t>
            </a:r>
            <a:endParaRPr sz="2900" dirty="0">
              <a:solidFill>
                <a:srgbClr val="888888"/>
              </a:solidFill>
            </a:endParaRPr>
          </a:p>
          <a:p>
            <a:pPr lvl="0" algn="l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376092"/>
              </a:solidFill>
            </a:endParaRPr>
          </a:p>
          <a:p>
            <a:pPr lvl="0" algn="l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SE" sz="2500" dirty="0" err="1" smtClean="0">
                <a:solidFill>
                  <a:srgbClr val="376092"/>
                </a:solidFill>
              </a:rPr>
              <a:t>There</a:t>
            </a:r>
            <a:r>
              <a:rPr lang="sv-SE" sz="2500" dirty="0" smtClean="0">
                <a:solidFill>
                  <a:srgbClr val="376092"/>
                </a:solidFill>
              </a:rPr>
              <a:t> is a </a:t>
            </a:r>
            <a:r>
              <a:rPr lang="sv-SE" sz="2500" dirty="0" err="1" smtClean="0">
                <a:solidFill>
                  <a:srgbClr val="376092"/>
                </a:solidFill>
              </a:rPr>
              <a:t>shortage</a:t>
            </a:r>
            <a:r>
              <a:rPr lang="sv-SE" sz="2500" dirty="0" smtClean="0">
                <a:solidFill>
                  <a:srgbClr val="376092"/>
                </a:solidFill>
              </a:rPr>
              <a:t> </a:t>
            </a:r>
            <a:r>
              <a:rPr lang="sv-SE" sz="2500" dirty="0" err="1" smtClean="0">
                <a:solidFill>
                  <a:srgbClr val="376092"/>
                </a:solidFill>
              </a:rPr>
              <a:t>of</a:t>
            </a:r>
            <a:r>
              <a:rPr lang="sv-SE" sz="2500" dirty="0" smtClean="0">
                <a:solidFill>
                  <a:srgbClr val="376092"/>
                </a:solidFill>
              </a:rPr>
              <a:t> GPs in </a:t>
            </a:r>
            <a:r>
              <a:rPr lang="sv-SE" sz="2500" dirty="0" err="1" smtClean="0">
                <a:solidFill>
                  <a:srgbClr val="376092"/>
                </a:solidFill>
              </a:rPr>
              <a:t>most</a:t>
            </a:r>
            <a:r>
              <a:rPr lang="sv-SE" sz="2500" dirty="0" smtClean="0">
                <a:solidFill>
                  <a:srgbClr val="376092"/>
                </a:solidFill>
              </a:rPr>
              <a:t> parts </a:t>
            </a:r>
            <a:r>
              <a:rPr lang="sv-SE" sz="2500" dirty="0" err="1" smtClean="0">
                <a:solidFill>
                  <a:srgbClr val="376092"/>
                </a:solidFill>
              </a:rPr>
              <a:t>of</a:t>
            </a:r>
            <a:r>
              <a:rPr lang="sv-SE" sz="2500" dirty="0" smtClean="0">
                <a:solidFill>
                  <a:srgbClr val="376092"/>
                </a:solidFill>
              </a:rPr>
              <a:t> Sweden</a:t>
            </a:r>
            <a:endParaRPr sz="2500" dirty="0">
              <a:solidFill>
                <a:srgbClr val="37609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310</Words>
  <Application>Microsoft Office PowerPoint</Application>
  <PresentationFormat>Skærmshow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Default</vt:lpstr>
      <vt:lpstr>Today</vt:lpstr>
      <vt:lpstr>I have a dream!</vt:lpstr>
      <vt:lpstr>Not so bad</vt:lpstr>
      <vt:lpstr>The aims of funding allocation</vt:lpstr>
      <vt:lpstr>The policy document</vt:lpstr>
      <vt:lpstr>PowerPoint-præsentation</vt:lpstr>
      <vt:lpstr>PowerPoint-præsentation</vt:lpstr>
      <vt:lpstr>Evidence concerning P4P</vt:lpstr>
      <vt:lpstr> Obstacles  </vt:lpstr>
      <vt:lpstr>A mix of components minimizes inevitable disadvantages </vt:lpstr>
      <vt:lpstr>Payment per capita</vt:lpstr>
      <vt:lpstr>Payment per visit</vt:lpstr>
      <vt:lpstr>Professional judgement Good leadership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SFAMs fullmäktige 12 maj 2013 Motion  1 : SFAM bör ta ställning i frågan om ekonomistyrningssystem för allmänmedicinsk vård  - motionen bifölls utifrån nedanstående formulering</dc:title>
  <dc:creator>karin</dc:creator>
  <cp:lastModifiedBy>TLO</cp:lastModifiedBy>
  <cp:revision>21</cp:revision>
  <cp:lastPrinted>2014-09-03T18:55:47Z</cp:lastPrinted>
  <dcterms:modified xsi:type="dcterms:W3CDTF">2015-03-05T11:59:33Z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